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665" r:id="rId2"/>
    <p:sldId id="524" r:id="rId3"/>
    <p:sldId id="581" r:id="rId4"/>
    <p:sldId id="664" r:id="rId5"/>
    <p:sldId id="591" r:id="rId6"/>
    <p:sldId id="525" r:id="rId7"/>
    <p:sldId id="526" r:id="rId8"/>
    <p:sldId id="582" r:id="rId9"/>
    <p:sldId id="583" r:id="rId10"/>
    <p:sldId id="585" r:id="rId11"/>
    <p:sldId id="588" r:id="rId12"/>
    <p:sldId id="590" r:id="rId13"/>
    <p:sldId id="531" r:id="rId14"/>
    <p:sldId id="532" r:id="rId15"/>
    <p:sldId id="533" r:id="rId16"/>
    <p:sldId id="631" r:id="rId17"/>
    <p:sldId id="632" r:id="rId18"/>
    <p:sldId id="633" r:id="rId19"/>
    <p:sldId id="658" r:id="rId20"/>
    <p:sldId id="659" r:id="rId21"/>
    <p:sldId id="666" r:id="rId22"/>
    <p:sldId id="667" r:id="rId23"/>
    <p:sldId id="668" r:id="rId24"/>
    <p:sldId id="670" r:id="rId25"/>
    <p:sldId id="663" r:id="rId26"/>
    <p:sldId id="634" r:id="rId27"/>
    <p:sldId id="637" r:id="rId28"/>
    <p:sldId id="636" r:id="rId29"/>
    <p:sldId id="638" r:id="rId30"/>
    <p:sldId id="639" r:id="rId31"/>
    <p:sldId id="640" r:id="rId32"/>
    <p:sldId id="600" r:id="rId33"/>
    <p:sldId id="646" r:id="rId34"/>
    <p:sldId id="647" r:id="rId35"/>
    <p:sldId id="616" r:id="rId36"/>
    <p:sldId id="645" r:id="rId37"/>
    <p:sldId id="641" r:id="rId38"/>
    <p:sldId id="612" r:id="rId39"/>
    <p:sldId id="649" r:id="rId40"/>
    <p:sldId id="648" r:id="rId41"/>
    <p:sldId id="618" r:id="rId42"/>
    <p:sldId id="650" r:id="rId43"/>
    <p:sldId id="651" r:id="rId44"/>
    <p:sldId id="673" r:id="rId45"/>
    <p:sldId id="620" r:id="rId46"/>
    <p:sldId id="652" r:id="rId47"/>
    <p:sldId id="653" r:id="rId48"/>
    <p:sldId id="674" r:id="rId49"/>
    <p:sldId id="654" r:id="rId50"/>
    <p:sldId id="655" r:id="rId51"/>
    <p:sldId id="656" r:id="rId52"/>
    <p:sldId id="657" r:id="rId53"/>
    <p:sldId id="580" r:id="rId54"/>
    <p:sldId id="671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56D"/>
    <a:srgbClr val="9C7C75"/>
    <a:srgbClr val="D89678"/>
    <a:srgbClr val="B0CFDA"/>
    <a:srgbClr val="53AEA2"/>
    <a:srgbClr val="262870"/>
    <a:srgbClr val="1A2D0C"/>
    <a:srgbClr val="A37A74"/>
    <a:srgbClr val="E49273"/>
    <a:srgbClr val="A8D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87305" autoAdjust="0"/>
  </p:normalViewPr>
  <p:slideViewPr>
    <p:cSldViewPr snapToGrid="0" snapToObjects="1">
      <p:cViewPr varScale="1">
        <p:scale>
          <a:sx n="174" d="100"/>
          <a:sy n="174" d="100"/>
        </p:scale>
        <p:origin x="-576" y="-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S1P</a:t>
            </a:r>
            <a:r>
              <a:rPr lang="en-US" baseline="0" dirty="0" smtClean="0"/>
              <a:t> 2018 branch was used in the presentation at Spring One Platform 2018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ask</a:t>
            </a:r>
            <a:r>
              <a:rPr lang="en-US" baseline="0" dirty="0" smtClean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Today we’re going to look at the most exciting area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11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Batch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88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</a:t>
            </a:r>
            <a:r>
              <a:rPr lang="en-US" baseline="0" dirty="0" smtClean="0"/>
              <a:t> batch processing may be 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Slide">
    <p:bg>
      <p:bgPr>
        <a:solidFill>
          <a:srgbClr val="2E36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685800" y="846719"/>
            <a:ext cx="7772400" cy="745835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685800" y="1973482"/>
            <a:ext cx="7772400" cy="79216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39BDB1"/>
                </a:solidFill>
              </a:defRPr>
            </a:lvl1pPr>
            <a:lvl2pPr marL="0" indent="171450" algn="ctr">
              <a:buSzTx/>
              <a:buNone/>
              <a:defRPr>
                <a:solidFill>
                  <a:srgbClr val="39BDB1"/>
                </a:solidFill>
              </a:defRPr>
            </a:lvl2pPr>
            <a:lvl3pPr marL="0" indent="342900" algn="ctr">
              <a:buSzTx/>
              <a:buNone/>
              <a:defRPr>
                <a:solidFill>
                  <a:srgbClr val="39BDB1"/>
                </a:solidFill>
              </a:defRPr>
            </a:lvl3pPr>
            <a:lvl4pPr marL="0" indent="514350" algn="ctr">
              <a:buSzTx/>
              <a:buNone/>
              <a:defRPr>
                <a:solidFill>
                  <a:srgbClr val="39BDB1"/>
                </a:solidFill>
              </a:defRPr>
            </a:lvl4pPr>
            <a:lvl5pPr marL="0" indent="685800" algn="ctr">
              <a:buSzTx/>
              <a:buNone/>
              <a:defRPr>
                <a:solidFill>
                  <a:srgbClr val="39BDB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xfrm>
            <a:off x="4419600" y="4629151"/>
            <a:ext cx="2133600" cy="2762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5235954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27.png"/><Relationship Id="rId6" Type="http://schemas.microsoft.com/office/2007/relationships/hdphoto" Target="../media/hdphoto7.wdp"/><Relationship Id="rId7" Type="http://schemas.openxmlformats.org/officeDocument/2006/relationships/image" Target="../media/image28.png"/><Relationship Id="rId8" Type="http://schemas.microsoft.com/office/2007/relationships/hdphoto" Target="../media/hdphoto8.wdp"/><Relationship Id="rId9" Type="http://schemas.openxmlformats.org/officeDocument/2006/relationships/image" Target="../media/image29.png"/><Relationship Id="rId10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0.png"/><Relationship Id="rId5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2.png"/><Relationship Id="rId5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3.png"/><Relationship Id="rId5" Type="http://schemas.microsoft.com/office/2007/relationships/hdphoto" Target="../media/hdphoto1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microsoft.com/office/2007/relationships/hdphoto" Target="../media/hdphoto13.wdp"/><Relationship Id="rId9" Type="http://schemas.microsoft.com/office/2007/relationships/hdphoto" Target="../media/hdphoto14.wdp"/><Relationship Id="rId10" Type="http://schemas.microsoft.com/office/2007/relationships/hdphoto" Target="../media/hdphoto15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0.png"/><Relationship Id="rId5" Type="http://schemas.microsoft.com/office/2007/relationships/hdphoto" Target="../media/hdphoto16.wdp"/><Relationship Id="rId6" Type="http://schemas.microsoft.com/office/2007/relationships/hdphoto" Target="../media/hdphoto17.wdp"/><Relationship Id="rId7" Type="http://schemas.microsoft.com/office/2007/relationships/hdphoto" Target="../media/hdphoto18.wdp"/><Relationship Id="rId8" Type="http://schemas.microsoft.com/office/2007/relationships/hdphoto" Target="../media/hdphoto19.wdp"/><Relationship Id="rId9" Type="http://schemas.microsoft.com/office/2007/relationships/hdphoto" Target="../media/hdphoto20.wdp"/><Relationship Id="rId10" Type="http://schemas.microsoft.com/office/2007/relationships/hdphoto" Target="../media/hdphoto2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microsoft.com/office/2007/relationships/hdphoto" Target="../media/hdphoto22.wdp"/><Relationship Id="rId8" Type="http://schemas.microsoft.com/office/2007/relationships/hdphoto" Target="../media/hdphoto23.wdp"/><Relationship Id="rId9" Type="http://schemas.microsoft.com/office/2007/relationships/hdphoto" Target="../media/hdphoto14.wdp"/><Relationship Id="rId10" Type="http://schemas.microsoft.com/office/2007/relationships/hdphoto" Target="../media/hdphoto24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emf"/><Relationship Id="rId3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2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82"/>
          <p:cNvSpPr>
            <a:spLocks noGrp="1"/>
          </p:cNvSpPr>
          <p:nvPr>
            <p:ph type="ctrTitle"/>
          </p:nvPr>
        </p:nvSpPr>
        <p:spPr>
          <a:xfrm>
            <a:off x="441158" y="1149688"/>
            <a:ext cx="8702843" cy="15040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 algn="l"/>
            <a:r>
              <a:rPr lang="en-US" sz="3800" dirty="0" smtClean="0">
                <a:solidFill>
                  <a:schemeClr val="bg1"/>
                </a:solidFill>
              </a:rPr>
              <a:t>High Performance Batch Processing</a:t>
            </a:r>
            <a:endParaRPr sz="3800" dirty="0">
              <a:solidFill>
                <a:schemeClr val="bg1"/>
              </a:solidFill>
            </a:endParaRPr>
          </a:p>
        </p:txBody>
      </p:sp>
      <p:sp>
        <p:nvSpPr>
          <p:cNvPr id="12" name="Shape 83"/>
          <p:cNvSpPr>
            <a:spLocks noGrp="1"/>
          </p:cNvSpPr>
          <p:nvPr>
            <p:ph type="subTitle" sz="quarter" idx="1"/>
          </p:nvPr>
        </p:nvSpPr>
        <p:spPr>
          <a:xfrm>
            <a:off x="441158" y="2994528"/>
            <a:ext cx="7446211" cy="147875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sz="2000" dirty="0">
                <a:solidFill>
                  <a:srgbClr val="53AEA2"/>
                </a:solidFill>
              </a:rPr>
              <a:t>By </a:t>
            </a:r>
            <a:r>
              <a:rPr lang="en-US" sz="2000" dirty="0" smtClean="0">
                <a:solidFill>
                  <a:srgbClr val="53AEA2"/>
                </a:solidFill>
              </a:rPr>
              <a:t>Mahmoud Ben Hassine &amp; Michael Minella</a:t>
            </a:r>
            <a:endParaRPr sz="2000" dirty="0">
              <a:solidFill>
                <a:srgbClr val="53AEA2"/>
              </a:solidFill>
            </a:endParaRPr>
          </a:p>
          <a:p>
            <a:pPr algn="l"/>
            <a:r>
              <a:rPr sz="2000" dirty="0" smtClean="0">
                <a:solidFill>
                  <a:srgbClr val="53AEA2"/>
                </a:solidFill>
              </a:rPr>
              <a:t>@</a:t>
            </a:r>
            <a:r>
              <a:rPr lang="en-US" sz="2000" dirty="0" smtClean="0">
                <a:solidFill>
                  <a:srgbClr val="53AEA2"/>
                </a:solidFill>
              </a:rPr>
              <a:t>_benas_ &amp; @michaelminella</a:t>
            </a:r>
            <a:endParaRPr sz="2000" dirty="0">
              <a:solidFill>
                <a:srgbClr val="53AEA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41421" y="2727158"/>
            <a:ext cx="508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57" y="562605"/>
            <a:ext cx="3649580" cy="4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76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3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6" y="543335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7" y="3574418"/>
            <a:ext cx="39613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CLOUD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51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6" y="543335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4168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TASK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77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0495" y="-161104"/>
            <a:ext cx="9564991" cy="54657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8800" y="0"/>
            <a:ext cx="10287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21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20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oun_20232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4"/>
          <a:stretch/>
        </p:blipFill>
        <p:spPr>
          <a:xfrm>
            <a:off x="4814401" y="-1717964"/>
            <a:ext cx="5143500" cy="4382586"/>
          </a:xfrm>
          <a:prstGeom prst="rect">
            <a:avLst/>
          </a:prstGeom>
        </p:spPr>
      </p:pic>
      <p:pic>
        <p:nvPicPr>
          <p:cNvPr id="9" name="Picture 8" descr="noun_20232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4"/>
          <a:stretch/>
        </p:blipFill>
        <p:spPr>
          <a:xfrm>
            <a:off x="-700644" y="-2587580"/>
            <a:ext cx="5143500" cy="43825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33754" y="971954"/>
            <a:ext cx="4650432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800" dirty="0" smtClean="0">
                <a:latin typeface="Helvetica Neue Bold Condensed"/>
                <a:cs typeface="Helvetica Neue Bold Condensed"/>
              </a:rPr>
              <a:t>EFFECIENT USE OF </a:t>
            </a:r>
          </a:p>
          <a:p>
            <a:pPr algn="r">
              <a:lnSpc>
                <a:spcPct val="80000"/>
              </a:lnSpc>
            </a:pPr>
            <a:r>
              <a:rPr lang="en-US" sz="48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RESOURCES</a:t>
            </a:r>
            <a:endParaRPr lang="en-US" sz="48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4" name="Picture 3" descr="noun_20232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4"/>
          <a:stretch/>
        </p:blipFill>
        <p:spPr>
          <a:xfrm>
            <a:off x="1990759" y="0"/>
            <a:ext cx="5143500" cy="4382586"/>
          </a:xfrm>
          <a:prstGeom prst="rect">
            <a:avLst/>
          </a:prstGeom>
        </p:spPr>
      </p:pic>
      <p:pic>
        <p:nvPicPr>
          <p:cNvPr id="7" name="Picture 6" descr="noun_20232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4"/>
          <a:stretch/>
        </p:blipFill>
        <p:spPr>
          <a:xfrm>
            <a:off x="-472864" y="1546545"/>
            <a:ext cx="5143500" cy="4382586"/>
          </a:xfrm>
          <a:prstGeom prst="rect">
            <a:avLst/>
          </a:prstGeom>
        </p:spPr>
      </p:pic>
      <p:pic>
        <p:nvPicPr>
          <p:cNvPr id="10" name="Picture 9" descr="noun_20232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4"/>
          <a:stretch/>
        </p:blipFill>
        <p:spPr>
          <a:xfrm>
            <a:off x="4714909" y="2126290"/>
            <a:ext cx="5143500" cy="438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0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4258"/>
            <a:ext cx="9144000" cy="60976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273691" y="3197237"/>
            <a:ext cx="7989010" cy="1642416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78711" y="3264701"/>
            <a:ext cx="753660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SCALING</a:t>
            </a:r>
            <a:r>
              <a:rPr lang="en-US" sz="6000" dirty="0" smtClean="0">
                <a:latin typeface="Helvetica Neue Bold Condensed"/>
                <a:cs typeface="Helvetica Neue Bold Condensed"/>
              </a:rPr>
              <a:t>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BATCH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IS EASY</a:t>
            </a:r>
            <a:endParaRPr lang="en-US" sz="6000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82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394114" y="547467"/>
            <a:ext cx="9538114" cy="3902113"/>
            <a:chOff x="-394114" y="405129"/>
            <a:chExt cx="9538114" cy="390211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12800"/>
              <a:ext cx="9144000" cy="34944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-394114" y="405129"/>
              <a:ext cx="3919248" cy="1456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3358" y="681318"/>
            <a:ext cx="6635597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 smtClean="0">
                <a:latin typeface="Helvetica Neue Bold Condensed"/>
                <a:cs typeface="Helvetica Neue Bold Condensed"/>
              </a:rPr>
              <a:t>BATCH APPLICATIONS CAN</a:t>
            </a:r>
          </a:p>
          <a:p>
            <a:pPr>
              <a:lnSpc>
                <a:spcPct val="80000"/>
              </a:lnSpc>
            </a:pPr>
            <a:r>
              <a:rPr lang="en-US" sz="48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EVOLVE</a:t>
            </a:r>
            <a:endParaRPr lang="en-US" sz="48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9-25 at 12.10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653575"/>
            <a:ext cx="8020689" cy="45929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2241" y="478415"/>
            <a:ext cx="1481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LINGO</a:t>
            </a:r>
            <a:endParaRPr lang="en-US" sz="42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94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55579" y="634932"/>
            <a:ext cx="5432847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HIGH PERFORMANCE</a:t>
            </a:r>
          </a:p>
          <a:p>
            <a:pPr algn="ctr"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5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2" name="Picture 1" descr="noun_158017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75"/>
          <a:stretch/>
        </p:blipFill>
        <p:spPr>
          <a:xfrm>
            <a:off x="2144924" y="1067376"/>
            <a:ext cx="5143500" cy="42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17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process_979066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6"/>
          <a:stretch/>
        </p:blipFill>
        <p:spPr>
          <a:xfrm rot="20955768">
            <a:off x="1218096" y="621539"/>
            <a:ext cx="4551033" cy="39004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76442" y="912485"/>
            <a:ext cx="992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JOB</a:t>
            </a:r>
            <a:endParaRPr lang="en-US" sz="4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01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76444" y="912485"/>
            <a:ext cx="1210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STEP</a:t>
            </a:r>
            <a:endParaRPr lang="en-US" sz="4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18096" y="621539"/>
            <a:ext cx="4682611" cy="3900424"/>
            <a:chOff x="1218094" y="853281"/>
            <a:chExt cx="4682611" cy="3900424"/>
          </a:xfrm>
        </p:grpSpPr>
        <p:pic>
          <p:nvPicPr>
            <p:cNvPr id="3" name="Picture 2" descr="noun_process_979066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296"/>
            <a:stretch/>
          </p:blipFill>
          <p:spPr>
            <a:xfrm rot="20955768">
              <a:off x="1218094" y="853281"/>
              <a:ext cx="4551033" cy="3900424"/>
            </a:xfrm>
            <a:prstGeom prst="rect">
              <a:avLst/>
            </a:prstGeom>
          </p:spPr>
        </p:pic>
        <p:pic>
          <p:nvPicPr>
            <p:cNvPr id="5" name="Picture 4" descr="noun_process_979066.png"/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52" t="33654" b="14296"/>
            <a:stretch/>
          </p:blipFill>
          <p:spPr>
            <a:xfrm rot="20955768">
              <a:off x="3349936" y="2184257"/>
              <a:ext cx="2550769" cy="2368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3320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23163" y="912485"/>
            <a:ext cx="1960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TASKLET</a:t>
            </a:r>
            <a:endParaRPr lang="en-US" sz="4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7" name="Picture 6" descr="noun_Processing_1057841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4"/>
          <a:stretch/>
        </p:blipFill>
        <p:spPr>
          <a:xfrm>
            <a:off x="1180011" y="968749"/>
            <a:ext cx="4024279" cy="34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78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23165" y="912485"/>
            <a:ext cx="1595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CHUNK</a:t>
            </a:r>
            <a:endParaRPr lang="en-US" sz="4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5" name="Picture 4" descr="noun_File_1550783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48"/>
          <a:stretch/>
        </p:blipFill>
        <p:spPr>
          <a:xfrm>
            <a:off x="223821" y="366070"/>
            <a:ext cx="5143500" cy="436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38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23165" y="912485"/>
            <a:ext cx="1189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ITEM</a:t>
            </a:r>
            <a:endParaRPr lang="en-US" sz="4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3" name="Picture 2" descr="noun_File_1215331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38"/>
          <a:stretch/>
        </p:blipFill>
        <p:spPr>
          <a:xfrm>
            <a:off x="187326" y="345385"/>
            <a:ext cx="5143500" cy="440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87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3745253" y="2882326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324036" y="858506"/>
            <a:ext cx="2575170" cy="3426489"/>
          </a:xfrm>
          <a:prstGeom prst="rect">
            <a:avLst/>
          </a:prstGeom>
          <a:solidFill>
            <a:srgbClr val="30456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Helvetica Neue Bold Condensed"/>
              <a:cs typeface="Helvetica Neue Bold Condense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61751" y="1507210"/>
            <a:ext cx="2115555" cy="848306"/>
          </a:xfrm>
          <a:prstGeom prst="rect">
            <a:avLst/>
          </a:prstGeom>
          <a:solidFill>
            <a:srgbClr val="B0CF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ItemReader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61751" y="3203821"/>
            <a:ext cx="2115555" cy="848306"/>
          </a:xfrm>
          <a:prstGeom prst="rect">
            <a:avLst/>
          </a:prstGeom>
          <a:solidFill>
            <a:srgbClr val="9C7C7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ItemWriter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561751" y="2355514"/>
            <a:ext cx="2115555" cy="848306"/>
          </a:xfrm>
          <a:prstGeom prst="rect">
            <a:avLst/>
          </a:prstGeom>
          <a:solidFill>
            <a:srgbClr val="D896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ItemProcessor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61749" y="974940"/>
            <a:ext cx="76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Step3</a:t>
            </a:r>
            <a:endParaRPr lang="en-US" sz="2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05348" y="858506"/>
            <a:ext cx="2575170" cy="3426489"/>
          </a:xfrm>
          <a:prstGeom prst="rect">
            <a:avLst/>
          </a:prstGeom>
          <a:solidFill>
            <a:srgbClr val="30456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Helvetica Neue Bold Condensed"/>
              <a:cs typeface="Helvetica Neue Bold Condensed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43063" y="1507210"/>
            <a:ext cx="2115555" cy="848306"/>
          </a:xfrm>
          <a:prstGeom prst="rect">
            <a:avLst/>
          </a:prstGeom>
          <a:solidFill>
            <a:srgbClr val="B0CF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ItemReader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43063" y="3203821"/>
            <a:ext cx="2115555" cy="848306"/>
          </a:xfrm>
          <a:prstGeom prst="rect">
            <a:avLst/>
          </a:prstGeom>
          <a:solidFill>
            <a:srgbClr val="9C7C7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ItemWriter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43063" y="2355514"/>
            <a:ext cx="2115555" cy="848306"/>
          </a:xfrm>
          <a:prstGeom prst="rect">
            <a:avLst/>
          </a:prstGeom>
          <a:solidFill>
            <a:srgbClr val="D896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ItemProcessor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43061" y="974940"/>
            <a:ext cx="76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Step2</a:t>
            </a:r>
            <a:endParaRPr lang="en-US" sz="2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86660" y="858506"/>
            <a:ext cx="2575170" cy="3426489"/>
          </a:xfrm>
          <a:prstGeom prst="rect">
            <a:avLst/>
          </a:prstGeom>
          <a:solidFill>
            <a:srgbClr val="30456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accent3">
                  <a:lumMod val="60000"/>
                  <a:lumOff val="4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24375" y="1507210"/>
            <a:ext cx="2115555" cy="848306"/>
          </a:xfrm>
          <a:prstGeom prst="rect">
            <a:avLst/>
          </a:prstGeom>
          <a:solidFill>
            <a:srgbClr val="B0CF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ItemReader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24375" y="3203821"/>
            <a:ext cx="2115555" cy="848306"/>
          </a:xfrm>
          <a:prstGeom prst="rect">
            <a:avLst/>
          </a:prstGeom>
          <a:solidFill>
            <a:srgbClr val="9C7C7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ItemWriter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24375" y="2355514"/>
            <a:ext cx="2115555" cy="848306"/>
          </a:xfrm>
          <a:prstGeom prst="rect">
            <a:avLst/>
          </a:prstGeom>
          <a:solidFill>
            <a:srgbClr val="D896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ItemProcessor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4373" y="974940"/>
            <a:ext cx="76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Step1</a:t>
            </a:r>
            <a:endParaRPr lang="en-US" sz="2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27" name="Straight Arrow Connector 26"/>
          <p:cNvCxnSpPr>
            <a:endCxn id="21" idx="1"/>
          </p:cNvCxnSpPr>
          <p:nvPr/>
        </p:nvCxnSpPr>
        <p:spPr>
          <a:xfrm>
            <a:off x="244794" y="2571751"/>
            <a:ext cx="4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3"/>
            <a:endCxn id="14" idx="1"/>
          </p:cNvCxnSpPr>
          <p:nvPr/>
        </p:nvCxnSpPr>
        <p:spPr>
          <a:xfrm>
            <a:off x="3261830" y="2571751"/>
            <a:ext cx="243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3"/>
            <a:endCxn id="7" idx="1"/>
          </p:cNvCxnSpPr>
          <p:nvPr/>
        </p:nvCxnSpPr>
        <p:spPr>
          <a:xfrm>
            <a:off x="6080518" y="2571751"/>
            <a:ext cx="243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03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1406969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61"/>
          <a:stretch/>
        </p:blipFill>
        <p:spPr>
          <a:xfrm rot="20557700">
            <a:off x="2190882" y="-168341"/>
            <a:ext cx="6432178" cy="54634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5586" y="3551787"/>
            <a:ext cx="5643332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METHODS OF SCALING</a:t>
            </a:r>
          </a:p>
          <a:p>
            <a:pPr>
              <a:lnSpc>
                <a:spcPct val="80000"/>
              </a:lnSpc>
            </a:pPr>
            <a:r>
              <a:rPr lang="en-US" sz="4800" dirty="0" smtClean="0">
                <a:latin typeface="Helvetica Neue Bold Condensed"/>
                <a:cs typeface="Helvetica Neue Bold Condensed"/>
              </a:rPr>
              <a:t>BATCH PROCESSES</a:t>
            </a:r>
            <a:endParaRPr lang="en-US" sz="48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5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F5A9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3" y="1116866"/>
            <a:ext cx="7903609" cy="2246769"/>
            <a:chOff x="438478" y="1116866"/>
            <a:chExt cx="7903609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4000" dirty="0">
                <a:solidFill>
                  <a:srgbClr val="10375B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59205" y="2146656"/>
              <a:ext cx="6815312" cy="797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MULTITHREADED </a:t>
              </a:r>
              <a:r>
                <a:rPr lang="en-US" sz="5500" dirty="0" smtClean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STEPS</a:t>
              </a:r>
              <a:endParaRPr lang="en-US" sz="5500" dirty="0">
                <a:solidFill>
                  <a:srgbClr val="10375B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0375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8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F5A9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3" y="1116866"/>
            <a:ext cx="7903609" cy="2246769"/>
            <a:chOff x="438478" y="1116866"/>
            <a:chExt cx="7903609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14000" dirty="0">
                <a:solidFill>
                  <a:srgbClr val="10375B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59205" y="1938625"/>
              <a:ext cx="6703702" cy="1054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7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PARALLEL </a:t>
              </a:r>
              <a:r>
                <a:rPr lang="en-US" sz="7500" dirty="0" smtClean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STEPS</a:t>
              </a:r>
              <a:endParaRPr lang="en-US" sz="7500" dirty="0">
                <a:solidFill>
                  <a:srgbClr val="10375B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0375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95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F5A9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2" y="1116866"/>
            <a:ext cx="7966245" cy="2246769"/>
            <a:chOff x="438478" y="1116866"/>
            <a:chExt cx="7966245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 smtClean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4000" dirty="0">
                <a:solidFill>
                  <a:srgbClr val="10375B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59205" y="1752492"/>
              <a:ext cx="7045518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ASYNC 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ITEMPROCESSOR/ITEMWRITER</a:t>
              </a:r>
              <a:endParaRPr lang="en-US" sz="4400" dirty="0">
                <a:solidFill>
                  <a:srgbClr val="10375B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0375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6546" y="255872"/>
            <a:ext cx="4160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 Neue Bold Condensed"/>
                <a:cs typeface="Helvetica Neue Bold Condensed"/>
              </a:rPr>
              <a:t>MICHAEL MINELLA</a:t>
            </a:r>
            <a:endParaRPr lang="en-US" sz="4200" dirty="0"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5494" y="1035445"/>
            <a:ext cx="6237605" cy="4099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Lead –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   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Spring Batch &amp;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	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		      Spring Cloud Task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JSR-352 -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Expert Group Member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Author –  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Pro Spring Batch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Speaker -  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JavaOne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Rockstar</a:t>
            </a:r>
            <a:endParaRPr lang="en-US" sz="3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                  Java Champion</a:t>
            </a: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Podcast -  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OffHeap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Curmudgeon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Twitter -  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@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michaelminella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or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                @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OffHeap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7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F5A9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3" y="1116866"/>
            <a:ext cx="7903609" cy="2246769"/>
            <a:chOff x="438478" y="1116866"/>
            <a:chExt cx="7903609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26361" y="1785339"/>
              <a:ext cx="6684725" cy="1259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91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PARTITIONING</a:t>
              </a:r>
              <a:endParaRPr lang="en-US" sz="9100" dirty="0">
                <a:solidFill>
                  <a:srgbClr val="10375B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0375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1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F5A9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3" y="1116866"/>
            <a:ext cx="7952287" cy="2246769"/>
            <a:chOff x="438478" y="1116866"/>
            <a:chExt cx="7952287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 smtClean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5</a:t>
              </a:r>
              <a:endParaRPr lang="en-US" sz="14000" dirty="0">
                <a:solidFill>
                  <a:srgbClr val="10375B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26361" y="1993370"/>
              <a:ext cx="7064404" cy="990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7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REMOTE CHUNKING</a:t>
              </a:r>
              <a:endParaRPr lang="en-US" sz="7000" dirty="0">
                <a:solidFill>
                  <a:srgbClr val="10375B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0375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0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62960" y="1251303"/>
            <a:ext cx="7418080" cy="2640894"/>
            <a:chOff x="948714" y="1140325"/>
            <a:chExt cx="7418080" cy="2640894"/>
          </a:xfrm>
        </p:grpSpPr>
        <p:grpSp>
          <p:nvGrpSpPr>
            <p:cNvPr id="27" name="Group 26"/>
            <p:cNvGrpSpPr/>
            <p:nvPr/>
          </p:nvGrpSpPr>
          <p:grpSpPr>
            <a:xfrm>
              <a:off x="948714" y="2738019"/>
              <a:ext cx="4516987" cy="743749"/>
              <a:chOff x="2142051" y="2915297"/>
              <a:chExt cx="4516987" cy="743749"/>
            </a:xfrm>
          </p:grpSpPr>
          <p:pic>
            <p:nvPicPr>
              <p:cNvPr id="18" name="Picture 17" descr="filled-box3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2051" y="2915297"/>
                <a:ext cx="4516987" cy="743749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2551320" y="2964006"/>
                <a:ext cx="36984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Import Process</a:t>
                </a:r>
                <a:endParaRPr lang="en-US" sz="36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25" name="Picture 24" descr="noun_727288_cc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6743332" y="2369383"/>
              <a:ext cx="1623462" cy="1411836"/>
            </a:xfrm>
            <a:prstGeom prst="rect">
              <a:avLst/>
            </a:prstGeom>
          </p:spPr>
        </p:pic>
        <p:cxnSp>
          <p:nvCxnSpPr>
            <p:cNvPr id="33" name="Straight Arrow Connector 32"/>
            <p:cNvCxnSpPr/>
            <p:nvPr/>
          </p:nvCxnSpPr>
          <p:spPr>
            <a:xfrm>
              <a:off x="5103821" y="3146277"/>
              <a:ext cx="1891019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1341416" y="1140325"/>
              <a:ext cx="3702387" cy="883478"/>
              <a:chOff x="2720807" y="1140326"/>
              <a:chExt cx="3702387" cy="883478"/>
            </a:xfrm>
          </p:grpSpPr>
          <p:pic>
            <p:nvPicPr>
              <p:cNvPr id="15" name="Picture 14" descr="filled-box10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7" y="1140326"/>
                <a:ext cx="3702387" cy="883478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3126849" y="1343538"/>
                <a:ext cx="289030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Transaction Files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6" name="Straight Arrow Connector 5"/>
            <p:cNvCxnSpPr>
              <a:stCxn id="15" idx="0"/>
              <a:endCxn id="18" idx="0"/>
            </p:cNvCxnSpPr>
            <p:nvPr/>
          </p:nvCxnSpPr>
          <p:spPr>
            <a:xfrm>
              <a:off x="3192609" y="2023803"/>
              <a:ext cx="14599" cy="714216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726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648" y="1088896"/>
            <a:ext cx="4455066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MULTITHREADED</a:t>
            </a:r>
          </a:p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STEPS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39184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10"/>
          <a:stretch/>
        </p:blipFill>
        <p:spPr>
          <a:xfrm>
            <a:off x="570866" y="289587"/>
            <a:ext cx="5362744" cy="46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38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84976" y="716720"/>
            <a:ext cx="4574053" cy="3710061"/>
            <a:chOff x="713648" y="401015"/>
            <a:chExt cx="4574053" cy="3710061"/>
          </a:xfrm>
        </p:grpSpPr>
        <p:sp>
          <p:nvSpPr>
            <p:cNvPr id="2" name="Rectangle 1"/>
            <p:cNvSpPr/>
            <p:nvPr/>
          </p:nvSpPr>
          <p:spPr>
            <a:xfrm>
              <a:off x="713648" y="401015"/>
              <a:ext cx="4574053" cy="3710061"/>
            </a:xfrm>
            <a:prstGeom prst="rect">
              <a:avLst/>
            </a:prstGeom>
            <a:solidFill>
              <a:srgbClr val="2B457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977531" y="592624"/>
              <a:ext cx="1565510" cy="1510130"/>
              <a:chOff x="2397529" y="733613"/>
              <a:chExt cx="1565510" cy="151013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334769" y="852093"/>
              <a:ext cx="1565510" cy="1510130"/>
              <a:chOff x="2397529" y="733613"/>
              <a:chExt cx="1565510" cy="1510130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1692007" y="1111562"/>
              <a:ext cx="1565510" cy="1510130"/>
              <a:chOff x="2397529" y="733613"/>
              <a:chExt cx="1565510" cy="1510130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049245" y="1371031"/>
              <a:ext cx="1565510" cy="1510130"/>
              <a:chOff x="2397529" y="733613"/>
              <a:chExt cx="1565510" cy="1510130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406483" y="1630500"/>
              <a:ext cx="1565510" cy="1510130"/>
              <a:chOff x="2397529" y="733613"/>
              <a:chExt cx="1565510" cy="1510130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2763721" y="1889969"/>
              <a:ext cx="1565510" cy="1510130"/>
              <a:chOff x="2397529" y="733613"/>
              <a:chExt cx="1565510" cy="151013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120959" y="2149438"/>
              <a:ext cx="1565510" cy="1510130"/>
              <a:chOff x="2397529" y="733613"/>
              <a:chExt cx="1565510" cy="151013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3478196" y="2408907"/>
              <a:ext cx="1565510" cy="1510130"/>
              <a:chOff x="2397529" y="733613"/>
              <a:chExt cx="1565510" cy="151013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373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7" y="1954704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  <a:endParaRPr lang="en-US" sz="8000" dirty="0">
              <a:solidFill>
                <a:srgbClr val="5DA8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77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20163859">
            <a:off x="-829455" y="2214385"/>
            <a:ext cx="7187970" cy="1149692"/>
          </a:xfrm>
          <a:prstGeom prst="rightArrow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0163859">
            <a:off x="-553178" y="2959126"/>
            <a:ext cx="9144384" cy="1149692"/>
          </a:xfrm>
          <a:prstGeom prst="rightArrow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3202" y="519524"/>
            <a:ext cx="45320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PARALLEL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STEPS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9" name="Right Arrow 8"/>
          <p:cNvSpPr/>
          <p:nvPr/>
        </p:nvSpPr>
        <p:spPr>
          <a:xfrm rot="20163859">
            <a:off x="-860118" y="4568655"/>
            <a:ext cx="9144384" cy="1149692"/>
          </a:xfrm>
          <a:prstGeom prst="rightArrow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8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303018" y="223541"/>
            <a:ext cx="6537964" cy="4696419"/>
            <a:chOff x="1303018" y="306595"/>
            <a:chExt cx="6537964" cy="4696419"/>
          </a:xfrm>
        </p:grpSpPr>
        <p:grpSp>
          <p:nvGrpSpPr>
            <p:cNvPr id="7" name="Group 6"/>
            <p:cNvGrpSpPr/>
            <p:nvPr/>
          </p:nvGrpSpPr>
          <p:grpSpPr>
            <a:xfrm>
              <a:off x="3504607" y="306595"/>
              <a:ext cx="2134786" cy="1795708"/>
              <a:chOff x="2123838" y="536524"/>
              <a:chExt cx="2134786" cy="179570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2123838" y="536524"/>
                <a:ext cx="2134786" cy="1795708"/>
              </a:xfrm>
              <a:prstGeom prst="rect">
                <a:avLst/>
              </a:prstGeom>
              <a:solidFill>
                <a:srgbClr val="2B457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2408476" y="679313"/>
                <a:ext cx="1565510" cy="1510130"/>
                <a:chOff x="2397529" y="733613"/>
                <a:chExt cx="1565510" cy="1510130"/>
              </a:xfrm>
            </p:grpSpPr>
            <p:sp>
              <p:nvSpPr>
                <p:cNvPr id="3" name="Rectangle 2"/>
                <p:cNvSpPr/>
                <p:nvPr/>
              </p:nvSpPr>
              <p:spPr>
                <a:xfrm>
                  <a:off x="2397529" y="733613"/>
                  <a:ext cx="1565510" cy="503674"/>
                </a:xfrm>
                <a:prstGeom prst="rect">
                  <a:avLst/>
                </a:prstGeom>
                <a:solidFill>
                  <a:srgbClr val="A8D0DB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rgbClr val="10375B"/>
                      </a:solidFill>
                    </a:rPr>
                    <a:t>ItemReader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2397529" y="1237287"/>
                  <a:ext cx="1565510" cy="503674"/>
                </a:xfrm>
                <a:prstGeom prst="rect">
                  <a:avLst/>
                </a:prstGeom>
                <a:solidFill>
                  <a:srgbClr val="E4927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rgbClr val="10375B"/>
                      </a:solidFill>
                    </a:rPr>
                    <a:t>ItemProcessor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2397529" y="1740069"/>
                  <a:ext cx="1565510" cy="503674"/>
                </a:xfrm>
                <a:prstGeom prst="rect">
                  <a:avLst/>
                </a:prstGeom>
                <a:solidFill>
                  <a:srgbClr val="A37A7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rgbClr val="10375B"/>
                      </a:solidFill>
                    </a:rPr>
                    <a:t>ItemWriter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>
              <a:off x="1303018" y="2407103"/>
              <a:ext cx="6537964" cy="1795708"/>
              <a:chOff x="886393" y="2407103"/>
              <a:chExt cx="6537964" cy="179570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289571" y="2407103"/>
                <a:ext cx="2134786" cy="1795708"/>
                <a:chOff x="2123838" y="536524"/>
                <a:chExt cx="2134786" cy="1795708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123838" y="536524"/>
                  <a:ext cx="2134786" cy="1795708"/>
                </a:xfrm>
                <a:prstGeom prst="rect">
                  <a:avLst/>
                </a:prstGeom>
                <a:solidFill>
                  <a:srgbClr val="2B457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408476" y="679313"/>
                  <a:ext cx="1565510" cy="1510130"/>
                  <a:chOff x="2397529" y="733613"/>
                  <a:chExt cx="1565510" cy="1510130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2397529" y="733613"/>
                    <a:ext cx="1565510" cy="503674"/>
                  </a:xfrm>
                  <a:prstGeom prst="rect">
                    <a:avLst/>
                  </a:prstGeom>
                  <a:solidFill>
                    <a:srgbClr val="A8D0DB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ItemReader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2" name="Rectangle 11"/>
                  <p:cNvSpPr/>
                  <p:nvPr/>
                </p:nvSpPr>
                <p:spPr>
                  <a:xfrm>
                    <a:off x="2397529" y="1237287"/>
                    <a:ext cx="1565510" cy="503674"/>
                  </a:xfrm>
                  <a:prstGeom prst="rect">
                    <a:avLst/>
                  </a:prstGeom>
                  <a:solidFill>
                    <a:srgbClr val="E4927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ItemProcessor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>
                    <a:off x="2397529" y="1740069"/>
                    <a:ext cx="1565510" cy="503674"/>
                  </a:xfrm>
                  <a:prstGeom prst="rect">
                    <a:avLst/>
                  </a:prstGeom>
                  <a:solidFill>
                    <a:srgbClr val="A37A7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ItemWriter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</p:grpSp>
          </p:grpSp>
          <p:grpSp>
            <p:nvGrpSpPr>
              <p:cNvPr id="14" name="Group 13"/>
              <p:cNvGrpSpPr/>
              <p:nvPr/>
            </p:nvGrpSpPr>
            <p:grpSpPr>
              <a:xfrm>
                <a:off x="886393" y="2407103"/>
                <a:ext cx="2134786" cy="1795708"/>
                <a:chOff x="2123838" y="536524"/>
                <a:chExt cx="2134786" cy="1795708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2123838" y="536524"/>
                  <a:ext cx="2134786" cy="1795708"/>
                </a:xfrm>
                <a:prstGeom prst="rect">
                  <a:avLst/>
                </a:prstGeom>
                <a:solidFill>
                  <a:srgbClr val="2B457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" name="Group 15"/>
                <p:cNvGrpSpPr/>
                <p:nvPr/>
              </p:nvGrpSpPr>
              <p:grpSpPr>
                <a:xfrm>
                  <a:off x="2408476" y="679313"/>
                  <a:ext cx="1565510" cy="1510130"/>
                  <a:chOff x="2397529" y="733613"/>
                  <a:chExt cx="1565510" cy="1510130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2397529" y="733613"/>
                    <a:ext cx="1565510" cy="503674"/>
                  </a:xfrm>
                  <a:prstGeom prst="rect">
                    <a:avLst/>
                  </a:prstGeom>
                  <a:solidFill>
                    <a:srgbClr val="A8D0DB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ItemReader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2397529" y="1237287"/>
                    <a:ext cx="1565510" cy="503674"/>
                  </a:xfrm>
                  <a:prstGeom prst="rect">
                    <a:avLst/>
                  </a:prstGeom>
                  <a:solidFill>
                    <a:srgbClr val="E4927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ItemProcessor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2397529" y="1740069"/>
                    <a:ext cx="1565510" cy="503674"/>
                  </a:xfrm>
                  <a:prstGeom prst="rect">
                    <a:avLst/>
                  </a:prstGeom>
                  <a:solidFill>
                    <a:srgbClr val="A37A7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ItemWriter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24" name="Elbow Connector 23"/>
            <p:cNvCxnSpPr>
              <a:stCxn id="2" idx="3"/>
              <a:endCxn id="9" idx="0"/>
            </p:cNvCxnSpPr>
            <p:nvPr/>
          </p:nvCxnSpPr>
          <p:spPr>
            <a:xfrm>
              <a:off x="5639393" y="1204449"/>
              <a:ext cx="1134196" cy="1202654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" idx="1"/>
              <a:endCxn id="15" idx="0"/>
            </p:cNvCxnSpPr>
            <p:nvPr/>
          </p:nvCxnSpPr>
          <p:spPr>
            <a:xfrm rot="10800000" flipV="1">
              <a:off x="2370411" y="1204449"/>
              <a:ext cx="1134196" cy="1202654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>
              <a:stCxn id="15" idx="2"/>
              <a:endCxn id="30" idx="0"/>
            </p:cNvCxnSpPr>
            <p:nvPr/>
          </p:nvCxnSpPr>
          <p:spPr>
            <a:xfrm rot="16200000" flipH="1">
              <a:off x="3071104" y="3502117"/>
              <a:ext cx="800202" cy="2201589"/>
            </a:xfrm>
            <a:prstGeom prst="bentConnector3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/>
            <p:cNvCxnSpPr>
              <a:stCxn id="9" idx="2"/>
              <a:endCxn id="30" idx="0"/>
            </p:cNvCxnSpPr>
            <p:nvPr/>
          </p:nvCxnSpPr>
          <p:spPr>
            <a:xfrm rot="5400000">
              <a:off x="5272694" y="3502118"/>
              <a:ext cx="800202" cy="2201589"/>
            </a:xfrm>
            <a:prstGeom prst="bentConnector3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7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7" y="1954704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  <a:endParaRPr lang="en-US" sz="8000" dirty="0">
              <a:solidFill>
                <a:srgbClr val="5DA8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95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12175" y="727565"/>
            <a:ext cx="6406810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ASYNC </a:t>
            </a:r>
            <a:r>
              <a:rPr lang="en-US" sz="5000" dirty="0" smtClean="0">
                <a:solidFill>
                  <a:srgbClr val="1A2D0C"/>
                </a:solidFill>
                <a:latin typeface="Helvetica Neue Bold Condensed"/>
                <a:cs typeface="Helvetica Neue Bold Condensed"/>
              </a:rPr>
              <a:t>ITEMPROCESSOR</a:t>
            </a:r>
          </a:p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&amp; ITEMWRITER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noun_602256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423"/>
          <a:stretch/>
        </p:blipFill>
        <p:spPr>
          <a:xfrm>
            <a:off x="942436" y="1297502"/>
            <a:ext cx="4293318" cy="367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57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6743" y="255872"/>
            <a:ext cx="54705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 Neue Bold Condensed"/>
                <a:cs typeface="Helvetica Neue Bold Condensed"/>
              </a:rPr>
              <a:t>MAHMOUD BEN HASSINE</a:t>
            </a:r>
            <a:endParaRPr lang="en-US" sz="4200" dirty="0"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5494" y="1202546"/>
            <a:ext cx="6793744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Founder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–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  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JEasy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including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                    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EasyBatch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(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jeasy.org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)</a:t>
            </a: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Committer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-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Spring Batch</a:t>
            </a: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Blogger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–   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https://benas.github.io</a:t>
            </a:r>
          </a:p>
          <a:p>
            <a:pPr>
              <a:lnSpc>
                <a:spcPct val="80000"/>
              </a:lnSpc>
            </a:pPr>
            <a:r>
              <a:rPr lang="en-US" sz="3600" dirty="0" err="1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Github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-     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@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benas</a:t>
            </a: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Twitter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-   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@_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benas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_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74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84976" y="716720"/>
            <a:ext cx="4574053" cy="3710061"/>
          </a:xfrm>
          <a:prstGeom prst="rect">
            <a:avLst/>
          </a:prstGeom>
          <a:solidFill>
            <a:srgbClr val="2B457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89245" y="908330"/>
            <a:ext cx="1565510" cy="503674"/>
          </a:xfrm>
          <a:prstGeom prst="rect">
            <a:avLst/>
          </a:prstGeom>
          <a:solidFill>
            <a:srgbClr val="A8D0DB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0375B"/>
                </a:solidFill>
              </a:rPr>
              <a:t>ItemReader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95954" y="1663841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89245" y="3633848"/>
            <a:ext cx="1565510" cy="503674"/>
          </a:xfrm>
          <a:prstGeom prst="rect">
            <a:avLst/>
          </a:prstGeom>
          <a:solidFill>
            <a:srgbClr val="A37A74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0375B"/>
                </a:solidFill>
              </a:rPr>
              <a:t>ItemWriter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85492" y="1858214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375030" y="2052587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764568" y="2246960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54106" y="2441332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543644" y="2635706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933180" y="2830077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616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7" y="1954704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  <a:endParaRPr lang="en-US" sz="8000" dirty="0">
              <a:solidFill>
                <a:srgbClr val="5DA8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62860" y="727564"/>
            <a:ext cx="3756127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PARTITIONING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680160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10"/>
          <a:stretch/>
        </p:blipFill>
        <p:spPr>
          <a:xfrm rot="20986782">
            <a:off x="635904" y="333655"/>
            <a:ext cx="5143500" cy="441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26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1040275" y="623643"/>
            <a:ext cx="7063450" cy="3896216"/>
            <a:chOff x="1040275" y="223541"/>
            <a:chExt cx="7063450" cy="3896216"/>
          </a:xfrm>
        </p:grpSpPr>
        <p:sp>
          <p:nvSpPr>
            <p:cNvPr id="2" name="Rectangle 1"/>
            <p:cNvSpPr/>
            <p:nvPr/>
          </p:nvSpPr>
          <p:spPr>
            <a:xfrm>
              <a:off x="3493659" y="223541"/>
              <a:ext cx="2134786" cy="1331280"/>
            </a:xfrm>
            <a:prstGeom prst="rect">
              <a:avLst/>
            </a:prstGeom>
            <a:solidFill>
              <a:srgbClr val="2B457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702349" y="366330"/>
              <a:ext cx="1739303" cy="1007348"/>
              <a:chOff x="2397528" y="733613"/>
              <a:chExt cx="1739303" cy="1007348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397529" y="733613"/>
                <a:ext cx="1739302" cy="503674"/>
              </a:xfrm>
              <a:prstGeom prst="rect">
                <a:avLst/>
              </a:prstGeom>
              <a:solidFill>
                <a:srgbClr val="A8D0D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Partitioner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397528" y="1237287"/>
                <a:ext cx="1739303" cy="503674"/>
              </a:xfrm>
              <a:prstGeom prst="rect">
                <a:avLst/>
              </a:prstGeom>
              <a:solidFill>
                <a:srgbClr val="E4927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PartitionHandler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040275" y="2324049"/>
              <a:ext cx="7063450" cy="1795708"/>
              <a:chOff x="777532" y="2324049"/>
              <a:chExt cx="7063450" cy="179570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706196" y="2324049"/>
                <a:ext cx="2134786" cy="1795708"/>
                <a:chOff x="2123838" y="536524"/>
                <a:chExt cx="2134786" cy="1795708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123838" y="536524"/>
                  <a:ext cx="2134786" cy="1795708"/>
                </a:xfrm>
                <a:prstGeom prst="rect">
                  <a:avLst/>
                </a:prstGeom>
                <a:solidFill>
                  <a:srgbClr val="2B457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408476" y="679313"/>
                  <a:ext cx="1565510" cy="1510130"/>
                  <a:chOff x="2397529" y="733613"/>
                  <a:chExt cx="1565510" cy="1510130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2397529" y="733613"/>
                    <a:ext cx="1565510" cy="503674"/>
                  </a:xfrm>
                  <a:prstGeom prst="rect">
                    <a:avLst/>
                  </a:prstGeom>
                  <a:solidFill>
                    <a:srgbClr val="A8D0DB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ItemReader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2" name="Rectangle 11"/>
                  <p:cNvSpPr/>
                  <p:nvPr/>
                </p:nvSpPr>
                <p:spPr>
                  <a:xfrm>
                    <a:off x="2397529" y="1237287"/>
                    <a:ext cx="1565510" cy="503674"/>
                  </a:xfrm>
                  <a:prstGeom prst="rect">
                    <a:avLst/>
                  </a:prstGeom>
                  <a:solidFill>
                    <a:srgbClr val="E4927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ItemProcessor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>
                    <a:off x="2397529" y="1740069"/>
                    <a:ext cx="1565510" cy="503674"/>
                  </a:xfrm>
                  <a:prstGeom prst="rect">
                    <a:avLst/>
                  </a:prstGeom>
                  <a:solidFill>
                    <a:srgbClr val="A37A7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ItemWriter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</p:grpSp>
          </p:grpSp>
          <p:grpSp>
            <p:nvGrpSpPr>
              <p:cNvPr id="14" name="Group 13"/>
              <p:cNvGrpSpPr/>
              <p:nvPr/>
            </p:nvGrpSpPr>
            <p:grpSpPr>
              <a:xfrm>
                <a:off x="777532" y="2324049"/>
                <a:ext cx="2134786" cy="1795708"/>
                <a:chOff x="2123838" y="536524"/>
                <a:chExt cx="2134786" cy="1795708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2123838" y="536524"/>
                  <a:ext cx="2134786" cy="1795708"/>
                </a:xfrm>
                <a:prstGeom prst="rect">
                  <a:avLst/>
                </a:prstGeom>
                <a:solidFill>
                  <a:srgbClr val="2B457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" name="Group 15"/>
                <p:cNvGrpSpPr/>
                <p:nvPr/>
              </p:nvGrpSpPr>
              <p:grpSpPr>
                <a:xfrm>
                  <a:off x="2408476" y="679313"/>
                  <a:ext cx="1565510" cy="1510130"/>
                  <a:chOff x="2397529" y="733613"/>
                  <a:chExt cx="1565510" cy="1510130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2397529" y="733613"/>
                    <a:ext cx="1565510" cy="503674"/>
                  </a:xfrm>
                  <a:prstGeom prst="rect">
                    <a:avLst/>
                  </a:prstGeom>
                  <a:solidFill>
                    <a:srgbClr val="A8D0DB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ItemReader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2397529" y="1237287"/>
                    <a:ext cx="1565510" cy="503674"/>
                  </a:xfrm>
                  <a:prstGeom prst="rect">
                    <a:avLst/>
                  </a:prstGeom>
                  <a:solidFill>
                    <a:srgbClr val="E4927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ItemProcessor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2397529" y="1740069"/>
                    <a:ext cx="1565510" cy="503674"/>
                  </a:xfrm>
                  <a:prstGeom prst="rect">
                    <a:avLst/>
                  </a:prstGeom>
                  <a:solidFill>
                    <a:srgbClr val="A37A7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ItemWriter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</p:grpSp>
          </p:grpSp>
          <p:grpSp>
            <p:nvGrpSpPr>
              <p:cNvPr id="27" name="Group 26"/>
              <p:cNvGrpSpPr/>
              <p:nvPr/>
            </p:nvGrpSpPr>
            <p:grpSpPr>
              <a:xfrm>
                <a:off x="3241864" y="2324049"/>
                <a:ext cx="2134786" cy="1795708"/>
                <a:chOff x="2123838" y="536524"/>
                <a:chExt cx="2134786" cy="1795708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2123838" y="536524"/>
                  <a:ext cx="2134786" cy="1795708"/>
                </a:xfrm>
                <a:prstGeom prst="rect">
                  <a:avLst/>
                </a:prstGeom>
                <a:solidFill>
                  <a:srgbClr val="2B457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9" name="Group 28"/>
                <p:cNvGrpSpPr/>
                <p:nvPr/>
              </p:nvGrpSpPr>
              <p:grpSpPr>
                <a:xfrm>
                  <a:off x="2408476" y="679313"/>
                  <a:ext cx="1565510" cy="1510130"/>
                  <a:chOff x="2397529" y="733613"/>
                  <a:chExt cx="1565510" cy="1510130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2397529" y="733613"/>
                    <a:ext cx="1565510" cy="503674"/>
                  </a:xfrm>
                  <a:prstGeom prst="rect">
                    <a:avLst/>
                  </a:prstGeom>
                  <a:solidFill>
                    <a:srgbClr val="A8D0DB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ItemReader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31" name="Rectangle 30"/>
                  <p:cNvSpPr/>
                  <p:nvPr/>
                </p:nvSpPr>
                <p:spPr>
                  <a:xfrm>
                    <a:off x="2397529" y="1237287"/>
                    <a:ext cx="1565510" cy="503674"/>
                  </a:xfrm>
                  <a:prstGeom prst="rect">
                    <a:avLst/>
                  </a:prstGeom>
                  <a:solidFill>
                    <a:srgbClr val="E4927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ItemProcessor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>
                  <a:xfrm>
                    <a:off x="2397529" y="1740069"/>
                    <a:ext cx="1565510" cy="503674"/>
                  </a:xfrm>
                  <a:prstGeom prst="rect">
                    <a:avLst/>
                  </a:prstGeom>
                  <a:solidFill>
                    <a:srgbClr val="A37A7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ItemWriter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33" name="Elbow Connector 32"/>
            <p:cNvCxnSpPr>
              <a:stCxn id="2" idx="2"/>
              <a:endCxn id="15" idx="0"/>
            </p:cNvCxnSpPr>
            <p:nvPr/>
          </p:nvCxnSpPr>
          <p:spPr>
            <a:xfrm rot="5400000">
              <a:off x="2949746" y="712743"/>
              <a:ext cx="769228" cy="2453384"/>
            </a:xfrm>
            <a:prstGeom prst="bentConnector3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2" idx="2"/>
              <a:endCxn id="28" idx="0"/>
            </p:cNvCxnSpPr>
            <p:nvPr/>
          </p:nvCxnSpPr>
          <p:spPr>
            <a:xfrm rot="16200000" flipH="1">
              <a:off x="4181912" y="1933961"/>
              <a:ext cx="769228" cy="10948"/>
            </a:xfrm>
            <a:prstGeom prst="bentConnector3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2" idx="2"/>
              <a:endCxn id="9" idx="0"/>
            </p:cNvCxnSpPr>
            <p:nvPr/>
          </p:nvCxnSpPr>
          <p:spPr>
            <a:xfrm rot="16200000" flipH="1">
              <a:off x="5414078" y="701795"/>
              <a:ext cx="769228" cy="2475280"/>
            </a:xfrm>
            <a:prstGeom prst="bentConnector3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370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26728" y="137730"/>
            <a:ext cx="1318166" cy="947738"/>
            <a:chOff x="566209" y="630766"/>
            <a:chExt cx="1318166" cy="12636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41635" y="758428"/>
            <a:ext cx="1450975" cy="1047750"/>
            <a:chOff x="439715" y="232834"/>
            <a:chExt cx="1450975" cy="1397000"/>
          </a:xfrm>
        </p:grpSpPr>
        <p:grpSp>
          <p:nvGrpSpPr>
            <p:cNvPr id="31" name="Group 30"/>
            <p:cNvGrpSpPr/>
            <p:nvPr/>
          </p:nvGrpSpPr>
          <p:grpSpPr>
            <a:xfrm>
              <a:off x="439715" y="232834"/>
              <a:ext cx="1450975" cy="1397000"/>
              <a:chOff x="6570634" y="1443567"/>
              <a:chExt cx="1450975" cy="139700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70634" y="1443567"/>
                <a:ext cx="1450975" cy="1397000"/>
              </a:xfrm>
              <a:prstGeom prst="rect">
                <a:avLst/>
              </a:prstGeom>
            </p:spPr>
          </p:pic>
          <p:sp>
            <p:nvSpPr>
              <p:cNvPr id="30" name="Rectangle 29"/>
              <p:cNvSpPr/>
              <p:nvPr/>
            </p:nvSpPr>
            <p:spPr>
              <a:xfrm>
                <a:off x="6752667" y="1562100"/>
                <a:ext cx="1159934" cy="1151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708781" y="564403"/>
              <a:ext cx="961863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Helvetica Neue Bold Condensed"/>
                  <a:cs typeface="Helvetica Neue Bold Condensed"/>
                </a:rPr>
                <a:t>Partition</a:t>
              </a:r>
            </a:p>
            <a:p>
              <a:pPr algn="ctr"/>
              <a:r>
                <a:rPr lang="en-US" dirty="0" smtClean="0">
                  <a:latin typeface="Helvetica Neue Bold Condensed"/>
                  <a:cs typeface="Helvetica Neue Bold Condensed"/>
                </a:rPr>
                <a:t>Handler</a:t>
              </a:r>
              <a:endParaRPr lang="en-US" dirty="0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40793" y="288925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631530" y="3160152"/>
            <a:ext cx="1317627" cy="1085850"/>
            <a:chOff x="7033670" y="4749800"/>
            <a:chExt cx="1317627" cy="1447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3672" y="4749800"/>
              <a:ext cx="1317625" cy="1447800"/>
            </a:xfrm>
            <a:prstGeom prst="rect">
              <a:avLst/>
            </a:prstGeom>
          </p:spPr>
        </p:pic>
        <p:sp>
          <p:nvSpPr>
            <p:cNvPr id="55" name="Rectangle 45"/>
            <p:cNvSpPr/>
            <p:nvPr/>
          </p:nvSpPr>
          <p:spPr>
            <a:xfrm rot="10800000">
              <a:off x="7033670" y="4806203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63" name="Elbow Connector 62"/>
          <p:cNvCxnSpPr>
            <a:stCxn id="46" idx="2"/>
            <a:endCxn id="4" idx="1"/>
          </p:cNvCxnSpPr>
          <p:nvPr/>
        </p:nvCxnSpPr>
        <p:spPr>
          <a:xfrm flipV="1">
            <a:off x="1550814" y="611599"/>
            <a:ext cx="2175915" cy="438929"/>
          </a:xfrm>
          <a:prstGeom prst="bentConnector3">
            <a:avLst>
              <a:gd name="adj1" fmla="val 130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endCxn id="5" idx="1"/>
          </p:cNvCxnSpPr>
          <p:nvPr/>
        </p:nvCxnSpPr>
        <p:spPr>
          <a:xfrm flipV="1">
            <a:off x="5044894" y="605062"/>
            <a:ext cx="2041707" cy="653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95" idx="1"/>
            <a:endCxn id="67" idx="3"/>
          </p:cNvCxnSpPr>
          <p:nvPr/>
        </p:nvCxnSpPr>
        <p:spPr>
          <a:xfrm rot="10800000">
            <a:off x="6611233" y="1870076"/>
            <a:ext cx="587064" cy="773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7" idx="1"/>
            <a:endCxn id="8" idx="3"/>
          </p:cNvCxnSpPr>
          <p:nvPr/>
        </p:nvCxnSpPr>
        <p:spPr>
          <a:xfrm rot="10800000">
            <a:off x="5038006" y="1869283"/>
            <a:ext cx="255063" cy="794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8" idx="1"/>
            <a:endCxn id="157" idx="3"/>
          </p:cNvCxnSpPr>
          <p:nvPr/>
        </p:nvCxnSpPr>
        <p:spPr>
          <a:xfrm rot="10800000" flipV="1">
            <a:off x="3464774" y="1869281"/>
            <a:ext cx="261954" cy="1328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4872736" y="2708742"/>
            <a:ext cx="1318166" cy="947738"/>
            <a:chOff x="566209" y="630766"/>
            <a:chExt cx="1318166" cy="1263650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2" name="Rectangle 81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872736" y="3888254"/>
            <a:ext cx="1318166" cy="947738"/>
            <a:chOff x="566209" y="630766"/>
            <a:chExt cx="1318166" cy="1263650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90" name="Elbow Connector 89"/>
          <p:cNvCxnSpPr>
            <a:stCxn id="107" idx="1"/>
            <a:endCxn id="81" idx="3"/>
          </p:cNvCxnSpPr>
          <p:nvPr/>
        </p:nvCxnSpPr>
        <p:spPr>
          <a:xfrm rot="10800000" flipV="1">
            <a:off x="6190903" y="3180955"/>
            <a:ext cx="1007395" cy="1655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45"/>
          <p:cNvSpPr/>
          <p:nvPr/>
        </p:nvSpPr>
        <p:spPr>
          <a:xfrm>
            <a:off x="2635251" y="3207778"/>
            <a:ext cx="1313905" cy="945356"/>
          </a:xfrm>
          <a:custGeom>
            <a:avLst/>
            <a:gdLst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1260475 h 1260475"/>
              <a:gd name="connsiteX3" fmla="*/ 0 w 1308100"/>
              <a:gd name="connsiteY3" fmla="*/ 1260475 h 1260475"/>
              <a:gd name="connsiteX4" fmla="*/ 0 w 1308100"/>
              <a:gd name="connsiteY4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8100 w 1308100"/>
              <a:gd name="connsiteY3" fmla="*/ 1260475 h 1260475"/>
              <a:gd name="connsiteX4" fmla="*/ 0 w 1308100"/>
              <a:gd name="connsiteY4" fmla="*/ 1260475 h 1260475"/>
              <a:gd name="connsiteX5" fmla="*/ 0 w 1308100"/>
              <a:gd name="connsiteY5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4925 w 1308100"/>
              <a:gd name="connsiteY3" fmla="*/ 965200 h 1260475"/>
              <a:gd name="connsiteX4" fmla="*/ 1308100 w 1308100"/>
              <a:gd name="connsiteY4" fmla="*/ 1260475 h 1260475"/>
              <a:gd name="connsiteX5" fmla="*/ 0 w 1308100"/>
              <a:gd name="connsiteY5" fmla="*/ 1260475 h 1260475"/>
              <a:gd name="connsiteX6" fmla="*/ 0 w 1308100"/>
              <a:gd name="connsiteY6" fmla="*/ 0 h 1260475"/>
              <a:gd name="connsiteX0" fmla="*/ 2631 w 1310731"/>
              <a:gd name="connsiteY0" fmla="*/ 0 h 1260475"/>
              <a:gd name="connsiteX1" fmla="*/ 1310731 w 1310731"/>
              <a:gd name="connsiteY1" fmla="*/ 0 h 1260475"/>
              <a:gd name="connsiteX2" fmla="*/ 1310731 w 1310731"/>
              <a:gd name="connsiteY2" fmla="*/ 333375 h 1260475"/>
              <a:gd name="connsiteX3" fmla="*/ 1307556 w 1310731"/>
              <a:gd name="connsiteY3" fmla="*/ 965200 h 1260475"/>
              <a:gd name="connsiteX4" fmla="*/ 1310731 w 1310731"/>
              <a:gd name="connsiteY4" fmla="*/ 1260475 h 1260475"/>
              <a:gd name="connsiteX5" fmla="*/ 2631 w 1310731"/>
              <a:gd name="connsiteY5" fmla="*/ 1260475 h 1260475"/>
              <a:gd name="connsiteX6" fmla="*/ 0 w 1310731"/>
              <a:gd name="connsiteY6" fmla="*/ 317189 h 1260475"/>
              <a:gd name="connsiteX7" fmla="*/ 2631 w 1310731"/>
              <a:gd name="connsiteY7" fmla="*/ 0 h 1260475"/>
              <a:gd name="connsiteX0" fmla="*/ 5805 w 1313905"/>
              <a:gd name="connsiteY0" fmla="*/ 0 h 1260475"/>
              <a:gd name="connsiteX1" fmla="*/ 1313905 w 1313905"/>
              <a:gd name="connsiteY1" fmla="*/ 0 h 1260475"/>
              <a:gd name="connsiteX2" fmla="*/ 1313905 w 1313905"/>
              <a:gd name="connsiteY2" fmla="*/ 333375 h 1260475"/>
              <a:gd name="connsiteX3" fmla="*/ 1310730 w 1313905"/>
              <a:gd name="connsiteY3" fmla="*/ 965200 h 1260475"/>
              <a:gd name="connsiteX4" fmla="*/ 1313905 w 1313905"/>
              <a:gd name="connsiteY4" fmla="*/ 1260475 h 1260475"/>
              <a:gd name="connsiteX5" fmla="*/ 5805 w 1313905"/>
              <a:gd name="connsiteY5" fmla="*/ 1260475 h 1260475"/>
              <a:gd name="connsiteX6" fmla="*/ 0 w 1313905"/>
              <a:gd name="connsiteY6" fmla="*/ 980764 h 1260475"/>
              <a:gd name="connsiteX7" fmla="*/ 3174 w 1313905"/>
              <a:gd name="connsiteY7" fmla="*/ 317189 h 1260475"/>
              <a:gd name="connsiteX8" fmla="*/ 5805 w 1313905"/>
              <a:gd name="connsiteY8" fmla="*/ 0 h 126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905" h="1260475">
                <a:moveTo>
                  <a:pt x="5805" y="0"/>
                </a:moveTo>
                <a:lnTo>
                  <a:pt x="1313905" y="0"/>
                </a:lnTo>
                <a:lnTo>
                  <a:pt x="1313905" y="333375"/>
                </a:lnTo>
                <a:cubicBezTo>
                  <a:pt x="1312847" y="543983"/>
                  <a:pt x="1311788" y="754592"/>
                  <a:pt x="1310730" y="965200"/>
                </a:cubicBezTo>
                <a:cubicBezTo>
                  <a:pt x="1311788" y="1063625"/>
                  <a:pt x="1312847" y="1162050"/>
                  <a:pt x="1313905" y="1260475"/>
                </a:cubicBezTo>
                <a:lnTo>
                  <a:pt x="5805" y="1260475"/>
                </a:lnTo>
                <a:lnTo>
                  <a:pt x="0" y="980764"/>
                </a:lnTo>
                <a:lnTo>
                  <a:pt x="3174" y="317189"/>
                </a:lnTo>
                <a:lnTo>
                  <a:pt x="580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Bold Condensed"/>
              <a:cs typeface="Helvetica Neue Bold Condensed"/>
            </a:endParaRPr>
          </a:p>
        </p:txBody>
      </p:sp>
      <p:cxnSp>
        <p:nvCxnSpPr>
          <p:cNvPr id="96" name="Elbow Connector 95"/>
          <p:cNvCxnSpPr>
            <a:stCxn id="81" idx="1"/>
            <a:endCxn id="93" idx="2"/>
          </p:cNvCxnSpPr>
          <p:nvPr/>
        </p:nvCxnSpPr>
        <p:spPr>
          <a:xfrm rot="10800000" flipV="1">
            <a:off x="3949157" y="3182611"/>
            <a:ext cx="923581" cy="27519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93" idx="3"/>
            <a:endCxn id="85" idx="1"/>
          </p:cNvCxnSpPr>
          <p:nvPr/>
        </p:nvCxnSpPr>
        <p:spPr>
          <a:xfrm>
            <a:off x="3945980" y="3931677"/>
            <a:ext cx="926756" cy="430446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85" idx="3"/>
            <a:endCxn id="116" idx="1"/>
          </p:cNvCxnSpPr>
          <p:nvPr/>
        </p:nvCxnSpPr>
        <p:spPr>
          <a:xfrm>
            <a:off x="6190902" y="4362123"/>
            <a:ext cx="992084" cy="243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15900" y="2466975"/>
            <a:ext cx="8763000" cy="95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466898" y="3173879"/>
            <a:ext cx="1450975" cy="1047750"/>
            <a:chOff x="622647" y="4269939"/>
            <a:chExt cx="1450975" cy="1397000"/>
          </a:xfrm>
        </p:grpSpPr>
        <p:grpSp>
          <p:nvGrpSpPr>
            <p:cNvPr id="83" name="Group 82"/>
            <p:cNvGrpSpPr/>
            <p:nvPr/>
          </p:nvGrpSpPr>
          <p:grpSpPr>
            <a:xfrm>
              <a:off x="622647" y="4269939"/>
              <a:ext cx="1450975" cy="1397000"/>
              <a:chOff x="778397" y="4818903"/>
              <a:chExt cx="1450975" cy="139700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778397" y="4818903"/>
                <a:ext cx="1450975" cy="1397000"/>
                <a:chOff x="6570634" y="1443567"/>
                <a:chExt cx="1450975" cy="1397000"/>
              </a:xfrm>
            </p:grpSpPr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570634" y="1443567"/>
                  <a:ext cx="1450975" cy="1397000"/>
                </a:xfrm>
                <a:prstGeom prst="rect">
                  <a:avLst/>
                </a:prstGeom>
              </p:spPr>
            </p:pic>
            <p:sp>
              <p:nvSpPr>
                <p:cNvPr id="43" name="Rectangle 42"/>
                <p:cNvSpPr/>
                <p:nvPr/>
              </p:nvSpPr>
              <p:spPr>
                <a:xfrm>
                  <a:off x="6752667" y="1562100"/>
                  <a:ext cx="1159934" cy="11514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 Neue Bold Condensed"/>
                    <a:cs typeface="Helvetica Neue Bold Condensed"/>
                  </a:endParaRPr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1083402" y="5150472"/>
                <a:ext cx="889987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Helvetica Neue Bold Condensed"/>
                    <a:cs typeface="Helvetica Neue Bold Condensed"/>
                  </a:rPr>
                  <a:t>Remote</a:t>
                </a:r>
              </a:p>
              <a:p>
                <a:pPr algn="ctr"/>
                <a:r>
                  <a:rPr lang="en-US" dirty="0" smtClean="0">
                    <a:latin typeface="Helvetica Neue Bold Condensed"/>
                    <a:cs typeface="Helvetica Neue Bold Condensed"/>
                  </a:rPr>
                  <a:t>Step</a:t>
                </a:r>
                <a:endParaRPr lang="en-US" dirty="0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103" name="Rectangle 45"/>
            <p:cNvSpPr/>
            <p:nvPr/>
          </p:nvSpPr>
          <p:spPr>
            <a:xfrm rot="10800000">
              <a:off x="721617" y="4353111"/>
              <a:ext cx="1313905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  <a:gd name="connsiteX0" fmla="*/ 2631 w 1310731"/>
                <a:gd name="connsiteY0" fmla="*/ 0 h 1260475"/>
                <a:gd name="connsiteX1" fmla="*/ 1310731 w 1310731"/>
                <a:gd name="connsiteY1" fmla="*/ 0 h 1260475"/>
                <a:gd name="connsiteX2" fmla="*/ 1310731 w 1310731"/>
                <a:gd name="connsiteY2" fmla="*/ 333375 h 1260475"/>
                <a:gd name="connsiteX3" fmla="*/ 1307556 w 1310731"/>
                <a:gd name="connsiteY3" fmla="*/ 965200 h 1260475"/>
                <a:gd name="connsiteX4" fmla="*/ 1310731 w 1310731"/>
                <a:gd name="connsiteY4" fmla="*/ 1260475 h 1260475"/>
                <a:gd name="connsiteX5" fmla="*/ 2631 w 1310731"/>
                <a:gd name="connsiteY5" fmla="*/ 1260475 h 1260475"/>
                <a:gd name="connsiteX6" fmla="*/ 0 w 1310731"/>
                <a:gd name="connsiteY6" fmla="*/ 317189 h 1260475"/>
                <a:gd name="connsiteX7" fmla="*/ 2631 w 1310731"/>
                <a:gd name="connsiteY7" fmla="*/ 0 h 1260475"/>
                <a:gd name="connsiteX0" fmla="*/ 5805 w 1313905"/>
                <a:gd name="connsiteY0" fmla="*/ 0 h 1260475"/>
                <a:gd name="connsiteX1" fmla="*/ 1313905 w 1313905"/>
                <a:gd name="connsiteY1" fmla="*/ 0 h 1260475"/>
                <a:gd name="connsiteX2" fmla="*/ 1313905 w 1313905"/>
                <a:gd name="connsiteY2" fmla="*/ 333375 h 1260475"/>
                <a:gd name="connsiteX3" fmla="*/ 1310730 w 1313905"/>
                <a:gd name="connsiteY3" fmla="*/ 965200 h 1260475"/>
                <a:gd name="connsiteX4" fmla="*/ 1313905 w 1313905"/>
                <a:gd name="connsiteY4" fmla="*/ 1260475 h 1260475"/>
                <a:gd name="connsiteX5" fmla="*/ 5805 w 1313905"/>
                <a:gd name="connsiteY5" fmla="*/ 1260475 h 1260475"/>
                <a:gd name="connsiteX6" fmla="*/ 0 w 1313905"/>
                <a:gd name="connsiteY6" fmla="*/ 980764 h 1260475"/>
                <a:gd name="connsiteX7" fmla="*/ 3174 w 1313905"/>
                <a:gd name="connsiteY7" fmla="*/ 317189 h 1260475"/>
                <a:gd name="connsiteX8" fmla="*/ 5805 w 1313905"/>
                <a:gd name="connsiteY8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3905" h="1260475">
                  <a:moveTo>
                    <a:pt x="5805" y="0"/>
                  </a:moveTo>
                  <a:lnTo>
                    <a:pt x="1313905" y="0"/>
                  </a:lnTo>
                  <a:lnTo>
                    <a:pt x="1313905" y="333375"/>
                  </a:lnTo>
                  <a:cubicBezTo>
                    <a:pt x="1312847" y="543983"/>
                    <a:pt x="1311788" y="754592"/>
                    <a:pt x="1310730" y="965200"/>
                  </a:cubicBezTo>
                  <a:cubicBezTo>
                    <a:pt x="1311788" y="1063625"/>
                    <a:pt x="1312847" y="1162050"/>
                    <a:pt x="1313905" y="1260475"/>
                  </a:cubicBezTo>
                  <a:lnTo>
                    <a:pt x="5805" y="1260475"/>
                  </a:lnTo>
                  <a:lnTo>
                    <a:pt x="0" y="980764"/>
                  </a:lnTo>
                  <a:lnTo>
                    <a:pt x="3174" y="317189"/>
                  </a:lnTo>
                  <a:lnTo>
                    <a:pt x="58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109" name="Elbow Connector 108"/>
          <p:cNvCxnSpPr>
            <a:stCxn id="93" idx="7"/>
            <a:endCxn id="103" idx="6"/>
          </p:cNvCxnSpPr>
          <p:nvPr/>
        </p:nvCxnSpPr>
        <p:spPr>
          <a:xfrm flipH="1">
            <a:off x="1879772" y="3445669"/>
            <a:ext cx="758652" cy="373"/>
          </a:xfrm>
          <a:prstGeom prst="bentConnector5">
            <a:avLst>
              <a:gd name="adj1" fmla="val 31807"/>
              <a:gd name="adj2" fmla="val 37425"/>
              <a:gd name="adj3" fmla="val 677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03" idx="7"/>
            <a:endCxn id="93" idx="6"/>
          </p:cNvCxnSpPr>
          <p:nvPr/>
        </p:nvCxnSpPr>
        <p:spPr>
          <a:xfrm rot="10800000" flipH="1">
            <a:off x="1876598" y="3943351"/>
            <a:ext cx="758652" cy="373"/>
          </a:xfrm>
          <a:prstGeom prst="bentConnector5">
            <a:avLst>
              <a:gd name="adj1" fmla="val 30970"/>
              <a:gd name="adj2" fmla="val 37425"/>
              <a:gd name="adj3" fmla="val 690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563807" y="21076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Master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38215" y="2447925"/>
            <a:ext cx="84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Worker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040007" y="81266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 Neue Bold Condensed"/>
                <a:cs typeface="Helvetica Neue Bold Condensed"/>
              </a:rPr>
              <a:t>request</a:t>
            </a:r>
            <a:endParaRPr lang="en-US" sz="1400" dirty="0">
              <a:latin typeface="Helvetica Neue Bold Condensed"/>
              <a:cs typeface="Helvetica Neue Bold Condensed"/>
            </a:endParaRPr>
          </a:p>
        </p:txBody>
      </p:sp>
      <p:grpSp>
        <p:nvGrpSpPr>
          <p:cNvPr id="164" name="Group 163"/>
          <p:cNvGrpSpPr/>
          <p:nvPr/>
        </p:nvGrpSpPr>
        <p:grpSpPr>
          <a:xfrm>
            <a:off x="5293067" y="1396206"/>
            <a:ext cx="1318166" cy="967888"/>
            <a:chOff x="4878379" y="1861609"/>
            <a:chExt cx="1318166" cy="1290516"/>
          </a:xfrm>
        </p:grpSpPr>
        <p:grpSp>
          <p:nvGrpSpPr>
            <p:cNvPr id="66" name="Group 65"/>
            <p:cNvGrpSpPr/>
            <p:nvPr/>
          </p:nvGrpSpPr>
          <p:grpSpPr>
            <a:xfrm>
              <a:off x="4878379" y="1861609"/>
              <a:ext cx="1318166" cy="1263650"/>
              <a:chOff x="566209" y="630766"/>
              <a:chExt cx="1318166" cy="1263650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6209" y="630766"/>
                <a:ext cx="1318166" cy="1263650"/>
              </a:xfrm>
              <a:prstGeom prst="rect">
                <a:avLst/>
              </a:prstGeom>
            </p:spPr>
          </p:pic>
          <p:sp>
            <p:nvSpPr>
              <p:cNvPr id="68" name="Rectangle 67"/>
              <p:cNvSpPr/>
              <p:nvPr/>
            </p:nvSpPr>
            <p:spPr>
              <a:xfrm>
                <a:off x="664633" y="1642533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5238226" y="2741756"/>
              <a:ext cx="716264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 Neue Bold Condensed"/>
                  <a:cs typeface="Helvetica Neue Bold Condensed"/>
                </a:rPr>
                <a:t>staging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3726728" y="1345406"/>
            <a:ext cx="1311276" cy="1047750"/>
            <a:chOff x="2677049" y="1793875"/>
            <a:chExt cx="1311276" cy="1397000"/>
          </a:xfrm>
        </p:grpSpPr>
        <p:grpSp>
          <p:nvGrpSpPr>
            <p:cNvPr id="14" name="Group 13"/>
            <p:cNvGrpSpPr/>
            <p:nvPr/>
          </p:nvGrpSpPr>
          <p:grpSpPr>
            <a:xfrm>
              <a:off x="2677049" y="1793875"/>
              <a:ext cx="1311276" cy="1397000"/>
              <a:chOff x="6378575" y="2730500"/>
              <a:chExt cx="1311276" cy="1397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78575" y="2730500"/>
                <a:ext cx="1311276" cy="13970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6476999" y="3818467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2847871" y="2761218"/>
              <a:ext cx="968691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 Neue Bold Condensed"/>
                  <a:cs typeface="Helvetica Neue Bold Condensed"/>
                </a:rPr>
                <a:t>aggregator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2146608" y="1408700"/>
            <a:ext cx="1318166" cy="947738"/>
            <a:chOff x="566209" y="630766"/>
            <a:chExt cx="1318166" cy="1263650"/>
          </a:xfrm>
        </p:grpSpPr>
        <p:pic>
          <p:nvPicPr>
            <p:cNvPr id="157" name="Picture 15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158" name="Rectangle 157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161" name="Elbow Connector 160"/>
          <p:cNvCxnSpPr>
            <a:stCxn id="157" idx="1"/>
            <a:endCxn id="46" idx="3"/>
          </p:cNvCxnSpPr>
          <p:nvPr/>
        </p:nvCxnSpPr>
        <p:spPr>
          <a:xfrm rot="10800000">
            <a:off x="1547638" y="1524396"/>
            <a:ext cx="598970" cy="358173"/>
          </a:xfrm>
          <a:prstGeom prst="bentConnector3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2488075" y="2074519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 Neue Bold Condensed"/>
                <a:cs typeface="Helvetica Neue Bold Condensed"/>
              </a:rPr>
              <a:t>reply</a:t>
            </a:r>
            <a:endParaRPr lang="en-US" sz="1400" dirty="0">
              <a:latin typeface="Helvetica Neue Bold Condensed"/>
              <a:cs typeface="Helvetica Neue Bold Condensed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5183007" y="4554708"/>
            <a:ext cx="716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 Neue Bold Condensed"/>
                <a:cs typeface="Helvetica Neue Bold Condensed"/>
              </a:rPr>
              <a:t>staging</a:t>
            </a:r>
            <a:endParaRPr lang="en-US" sz="1400" dirty="0">
              <a:latin typeface="Helvetica Neue Bold Condensed"/>
              <a:cs typeface="Helvetica Neue Bold Condensed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5183006" y="338249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 Neue Bold Condensed"/>
                <a:cs typeface="Helvetica Neue Bold Condensed"/>
              </a:rPr>
              <a:t>request</a:t>
            </a:r>
            <a:endParaRPr lang="en-US" sz="1400" dirty="0">
              <a:latin typeface="Helvetica Neue Bold Condensed"/>
              <a:cs typeface="Helvetica Neue Bold Condensed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618569" y="3853798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Helvetica Neue Bold Condensed"/>
                <a:cs typeface="Helvetica Neue Bold Condensed"/>
              </a:rPr>
              <a:t>serviceActivator</a:t>
            </a:r>
            <a:endParaRPr lang="en-US" sz="1400" dirty="0">
              <a:latin typeface="Helvetica Neue Bold Condensed"/>
              <a:cs typeface="Helvetica Neue Bold Condense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034304" y="130002"/>
            <a:ext cx="1428596" cy="963194"/>
            <a:chOff x="7034304" y="807244"/>
            <a:chExt cx="1428596" cy="963194"/>
          </a:xfrm>
        </p:grpSpPr>
        <p:grpSp>
          <p:nvGrpSpPr>
            <p:cNvPr id="13" name="Group 12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54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7034304" y="1462661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Helvetica Neue Bold Condensed"/>
                  <a:cs typeface="Helvetica Neue Bold Condensed"/>
                </a:rPr>
                <a:t>outboundAdapter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7198297" y="1395788"/>
            <a:ext cx="1333475" cy="963194"/>
            <a:chOff x="7086601" y="807244"/>
            <a:chExt cx="1333475" cy="963194"/>
          </a:xfrm>
        </p:grpSpPr>
        <p:grpSp>
          <p:nvGrpSpPr>
            <p:cNvPr id="88" name="Group 87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95" name="Picture 9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97" name="Rectangle 96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89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094072" y="1462661"/>
              <a:ext cx="13260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Helvetica Neue Bold Condensed"/>
                  <a:cs typeface="Helvetica Neue Bold Condensed"/>
                </a:rPr>
                <a:t>in</a:t>
              </a:r>
              <a:r>
                <a:rPr lang="en-US" sz="1400" dirty="0" err="1" smtClean="0">
                  <a:latin typeface="Helvetica Neue Bold Condensed"/>
                  <a:cs typeface="Helvetica Neue Bold Condensed"/>
                </a:rPr>
                <a:t>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7146000" y="2705896"/>
            <a:ext cx="1374144" cy="963194"/>
            <a:chOff x="7034304" y="807244"/>
            <a:chExt cx="1374144" cy="963194"/>
          </a:xfrm>
        </p:grpSpPr>
        <p:grpSp>
          <p:nvGrpSpPr>
            <p:cNvPr id="101" name="Group 100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107" name="Picture 10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08" name="Rectangle 107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104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034304" y="1462661"/>
              <a:ext cx="13260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Helvetica Neue Bold Condensed"/>
                  <a:cs typeface="Helvetica Neue Bold Condensed"/>
                </a:rPr>
                <a:t>in</a:t>
              </a:r>
              <a:r>
                <a:rPr lang="en-US" sz="1400" dirty="0" err="1" smtClean="0">
                  <a:latin typeface="Helvetica Neue Bold Condensed"/>
                  <a:cs typeface="Helvetica Neue Bold Condensed"/>
                </a:rPr>
                <a:t>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grpSp>
        <p:nvGrpSpPr>
          <p:cNvPr id="110" name="Group 109"/>
          <p:cNvGrpSpPr/>
          <p:nvPr/>
        </p:nvGrpSpPr>
        <p:grpSpPr>
          <a:xfrm>
            <a:off x="7182986" y="3889501"/>
            <a:ext cx="1436067" cy="963194"/>
            <a:chOff x="7086601" y="807244"/>
            <a:chExt cx="1436067" cy="963194"/>
          </a:xfrm>
        </p:grpSpPr>
        <p:grpSp>
          <p:nvGrpSpPr>
            <p:cNvPr id="111" name="Group 110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116" name="Picture 115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17" name="Rectangle 116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112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094072" y="1462661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Helvetica Neue Bold Condensed"/>
                  <a:cs typeface="Helvetica Neue Bold Condensed"/>
                </a:rPr>
                <a:t>outboundAdapter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pic>
        <p:nvPicPr>
          <p:cNvPr id="118" name="Picture 117"/>
          <p:cNvPicPr>
            <a:picLocks noChangeAspect="1"/>
          </p:cNvPicPr>
          <p:nvPr/>
        </p:nvPicPr>
        <p:blipFill>
          <a:blip r:embed="rId11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46" y="4863048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78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7" y="1954704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  <a:endParaRPr lang="en-US" sz="8000" dirty="0">
              <a:solidFill>
                <a:srgbClr val="5DA8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20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2" name="Picture 1" descr="noun_104334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1128545" y="745128"/>
            <a:ext cx="5143500" cy="4226484"/>
          </a:xfrm>
          <a:prstGeom prst="rect">
            <a:avLst/>
          </a:prstGeom>
        </p:spPr>
      </p:pic>
      <p:pic>
        <p:nvPicPr>
          <p:cNvPr id="6" name="Picture 5" descr="noun_104334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1974720" y="-2113242"/>
            <a:ext cx="5143500" cy="4226484"/>
          </a:xfrm>
          <a:prstGeom prst="rect">
            <a:avLst/>
          </a:prstGeom>
        </p:spPr>
      </p:pic>
      <p:pic>
        <p:nvPicPr>
          <p:cNvPr id="7" name="Picture 6" descr="noun_104334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4459704" y="501905"/>
            <a:ext cx="5143500" cy="4226484"/>
          </a:xfrm>
          <a:prstGeom prst="rect">
            <a:avLst/>
          </a:prstGeom>
        </p:spPr>
      </p:pic>
      <p:pic>
        <p:nvPicPr>
          <p:cNvPr id="8" name="Picture 7" descr="noun_104334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5494045" y="-1960842"/>
            <a:ext cx="5143500" cy="4226484"/>
          </a:xfrm>
          <a:prstGeom prst="rect">
            <a:avLst/>
          </a:prstGeom>
        </p:spPr>
      </p:pic>
      <p:pic>
        <p:nvPicPr>
          <p:cNvPr id="9" name="Picture 8" descr="noun_104334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-1443205" y="-854056"/>
            <a:ext cx="5143500" cy="4226484"/>
          </a:xfrm>
          <a:prstGeom prst="rect">
            <a:avLst/>
          </a:prstGeom>
        </p:spPr>
      </p:pic>
      <p:pic>
        <p:nvPicPr>
          <p:cNvPr id="10" name="Picture 9" descr="noun_104334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2922295" y="2858370"/>
            <a:ext cx="5143500" cy="42264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8123" y="3046965"/>
            <a:ext cx="3627228" cy="17261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5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REMOTE </a:t>
            </a:r>
          </a:p>
          <a:p>
            <a:pPr>
              <a:lnSpc>
                <a:spcPct val="80000"/>
              </a:lnSpc>
            </a:pPr>
            <a:r>
              <a:rPr lang="en-US" sz="6500" dirty="0" smtClean="0">
                <a:solidFill>
                  <a:srgbClr val="1A2D0C"/>
                </a:solidFill>
                <a:latin typeface="Helvetica Neue Bold Condensed"/>
                <a:cs typeface="Helvetica Neue Bold Condensed"/>
              </a:rPr>
              <a:t>CHUNKING</a:t>
            </a:r>
            <a:endParaRPr lang="en-US" sz="6500" dirty="0">
              <a:solidFill>
                <a:srgbClr val="1A2D0C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57590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504607" y="265554"/>
            <a:ext cx="2134786" cy="1795708"/>
            <a:chOff x="2123838" y="536524"/>
            <a:chExt cx="2134786" cy="1795708"/>
          </a:xfrm>
        </p:grpSpPr>
        <p:sp>
          <p:nvSpPr>
            <p:cNvPr id="15" name="Rectangle 14"/>
            <p:cNvSpPr/>
            <p:nvPr/>
          </p:nvSpPr>
          <p:spPr>
            <a:xfrm>
              <a:off x="2123838" y="536524"/>
              <a:ext cx="2134786" cy="1795708"/>
            </a:xfrm>
            <a:prstGeom prst="rect">
              <a:avLst/>
            </a:prstGeom>
            <a:solidFill>
              <a:srgbClr val="2B457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408476" y="679313"/>
              <a:ext cx="1565510" cy="1510130"/>
              <a:chOff x="2397529" y="733613"/>
              <a:chExt cx="1565510" cy="151013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1003945" y="2733524"/>
            <a:ext cx="7136115" cy="1795708"/>
            <a:chOff x="592540" y="2405054"/>
            <a:chExt cx="7136115" cy="1795708"/>
          </a:xfrm>
        </p:grpSpPr>
        <p:grpSp>
          <p:nvGrpSpPr>
            <p:cNvPr id="27" name="Group 26"/>
            <p:cNvGrpSpPr/>
            <p:nvPr/>
          </p:nvGrpSpPr>
          <p:grpSpPr>
            <a:xfrm>
              <a:off x="592540" y="2405054"/>
              <a:ext cx="2134786" cy="1795708"/>
              <a:chOff x="2123838" y="536524"/>
              <a:chExt cx="2134786" cy="1795708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123838" y="536524"/>
                <a:ext cx="2134786" cy="1795708"/>
              </a:xfrm>
              <a:prstGeom prst="rect">
                <a:avLst/>
              </a:prstGeom>
              <a:solidFill>
                <a:srgbClr val="2B457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2408476" y="1182987"/>
                <a:ext cx="1565510" cy="1006456"/>
                <a:chOff x="2397529" y="1237287"/>
                <a:chExt cx="1565510" cy="1006456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2397529" y="1237287"/>
                  <a:ext cx="1565510" cy="503674"/>
                </a:xfrm>
                <a:prstGeom prst="rect">
                  <a:avLst/>
                </a:prstGeom>
                <a:solidFill>
                  <a:srgbClr val="E4927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rgbClr val="10375B"/>
                      </a:solidFill>
                    </a:rPr>
                    <a:t>ItemProcessor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2397529" y="1740069"/>
                  <a:ext cx="1565510" cy="503674"/>
                </a:xfrm>
                <a:prstGeom prst="rect">
                  <a:avLst/>
                </a:prstGeom>
                <a:solidFill>
                  <a:srgbClr val="A37A7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rgbClr val="10375B"/>
                      </a:solidFill>
                    </a:rPr>
                    <a:t>ItemWriter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</p:grpSp>
        </p:grpSp>
        <p:grpSp>
          <p:nvGrpSpPr>
            <p:cNvPr id="34" name="Group 33"/>
            <p:cNvGrpSpPr/>
            <p:nvPr/>
          </p:nvGrpSpPr>
          <p:grpSpPr>
            <a:xfrm>
              <a:off x="3093205" y="2405054"/>
              <a:ext cx="2134786" cy="1795708"/>
              <a:chOff x="2123838" y="536524"/>
              <a:chExt cx="2134786" cy="1795708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2123838" y="536524"/>
                <a:ext cx="2134786" cy="1795708"/>
              </a:xfrm>
              <a:prstGeom prst="rect">
                <a:avLst/>
              </a:prstGeom>
              <a:solidFill>
                <a:srgbClr val="2B457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2408476" y="1182987"/>
                <a:ext cx="1565510" cy="1006456"/>
                <a:chOff x="2397529" y="1237287"/>
                <a:chExt cx="1565510" cy="1006456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397529" y="1237287"/>
                  <a:ext cx="1565510" cy="503674"/>
                </a:xfrm>
                <a:prstGeom prst="rect">
                  <a:avLst/>
                </a:prstGeom>
                <a:solidFill>
                  <a:srgbClr val="E4927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rgbClr val="10375B"/>
                      </a:solidFill>
                    </a:rPr>
                    <a:t>ItemProcessor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2397529" y="1740069"/>
                  <a:ext cx="1565510" cy="503674"/>
                </a:xfrm>
                <a:prstGeom prst="rect">
                  <a:avLst/>
                </a:prstGeom>
                <a:solidFill>
                  <a:srgbClr val="A37A7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rgbClr val="10375B"/>
                      </a:solidFill>
                    </a:rPr>
                    <a:t>ItemWriter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5593869" y="2405054"/>
              <a:ext cx="2134786" cy="1795708"/>
              <a:chOff x="2123838" y="536524"/>
              <a:chExt cx="2134786" cy="1795708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2123838" y="536524"/>
                <a:ext cx="2134786" cy="1795708"/>
              </a:xfrm>
              <a:prstGeom prst="rect">
                <a:avLst/>
              </a:prstGeom>
              <a:solidFill>
                <a:srgbClr val="2B457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2408476" y="1182987"/>
                <a:ext cx="1565510" cy="1006456"/>
                <a:chOff x="2397529" y="1237287"/>
                <a:chExt cx="1565510" cy="1006456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2397529" y="1237287"/>
                  <a:ext cx="1565510" cy="503674"/>
                </a:xfrm>
                <a:prstGeom prst="rect">
                  <a:avLst/>
                </a:prstGeom>
                <a:solidFill>
                  <a:srgbClr val="E4927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rgbClr val="10375B"/>
                      </a:solidFill>
                    </a:rPr>
                    <a:t>ItemProcessor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2397529" y="1740069"/>
                  <a:ext cx="1565510" cy="503674"/>
                </a:xfrm>
                <a:prstGeom prst="rect">
                  <a:avLst/>
                </a:prstGeom>
                <a:solidFill>
                  <a:srgbClr val="A37A7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rgbClr val="10375B"/>
                      </a:solidFill>
                    </a:rPr>
                    <a:t>ItemWriter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</p:grpSp>
        </p:grpSp>
      </p:grpSp>
      <p:cxnSp>
        <p:nvCxnSpPr>
          <p:cNvPr id="20" name="Elbow Connector 19"/>
          <p:cNvCxnSpPr>
            <a:stCxn id="15" idx="2"/>
            <a:endCxn id="28" idx="0"/>
          </p:cNvCxnSpPr>
          <p:nvPr/>
        </p:nvCxnSpPr>
        <p:spPr>
          <a:xfrm rot="5400000">
            <a:off x="2985538" y="1147061"/>
            <a:ext cx="672262" cy="2500664"/>
          </a:xfrm>
          <a:prstGeom prst="bentConnector3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5" idx="2"/>
            <a:endCxn id="36" idx="0"/>
          </p:cNvCxnSpPr>
          <p:nvPr/>
        </p:nvCxnSpPr>
        <p:spPr>
          <a:xfrm rot="16200000" flipH="1">
            <a:off x="4235870" y="2397393"/>
            <a:ext cx="672262" cy="1"/>
          </a:xfrm>
          <a:prstGeom prst="bentConnector3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5" idx="2"/>
            <a:endCxn id="43" idx="0"/>
          </p:cNvCxnSpPr>
          <p:nvPr/>
        </p:nvCxnSpPr>
        <p:spPr>
          <a:xfrm rot="16200000" flipH="1">
            <a:off x="5486202" y="1147061"/>
            <a:ext cx="672262" cy="2500665"/>
          </a:xfrm>
          <a:prstGeom prst="bentConnector3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55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26728" y="137730"/>
            <a:ext cx="1318166" cy="947738"/>
            <a:chOff x="566209" y="630766"/>
            <a:chExt cx="1318166" cy="12636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-43795" y="758428"/>
            <a:ext cx="2020683" cy="1047750"/>
            <a:chOff x="439715" y="232834"/>
            <a:chExt cx="1461988" cy="1397000"/>
          </a:xfrm>
        </p:grpSpPr>
        <p:grpSp>
          <p:nvGrpSpPr>
            <p:cNvPr id="31" name="Group 30"/>
            <p:cNvGrpSpPr/>
            <p:nvPr/>
          </p:nvGrpSpPr>
          <p:grpSpPr>
            <a:xfrm>
              <a:off x="439715" y="232834"/>
              <a:ext cx="1450975" cy="1397000"/>
              <a:chOff x="6570634" y="1443567"/>
              <a:chExt cx="1450975" cy="139700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70634" y="1443567"/>
                <a:ext cx="1450975" cy="1397000"/>
              </a:xfrm>
              <a:prstGeom prst="rect">
                <a:avLst/>
              </a:prstGeom>
            </p:spPr>
          </p:pic>
          <p:sp>
            <p:nvSpPr>
              <p:cNvPr id="30" name="Rectangle 29"/>
              <p:cNvSpPr/>
              <p:nvPr/>
            </p:nvSpPr>
            <p:spPr>
              <a:xfrm>
                <a:off x="6752667" y="1562100"/>
                <a:ext cx="1159934" cy="1151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708781" y="564403"/>
              <a:ext cx="961863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Helvetica Neue Bold Condensed"/>
                  <a:cs typeface="Helvetica Neue Bold Condensed"/>
                </a:rPr>
                <a:t>Partition</a:t>
              </a:r>
            </a:p>
            <a:p>
              <a:pPr algn="ctr"/>
              <a:r>
                <a:rPr lang="en-US" dirty="0" smtClean="0">
                  <a:latin typeface="Helvetica Neue Bold Condensed"/>
                  <a:cs typeface="Helvetica Neue Bold Condensed"/>
                </a:rPr>
                <a:t>Handler</a:t>
              </a:r>
              <a:endParaRPr lang="en-US" dirty="0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93603" y="288925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631530" y="3160152"/>
            <a:ext cx="1317627" cy="1085850"/>
            <a:chOff x="7033670" y="4749800"/>
            <a:chExt cx="1317627" cy="1447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3672" y="4749800"/>
              <a:ext cx="1317625" cy="1447800"/>
            </a:xfrm>
            <a:prstGeom prst="rect">
              <a:avLst/>
            </a:prstGeom>
          </p:spPr>
        </p:pic>
        <p:sp>
          <p:nvSpPr>
            <p:cNvPr id="55" name="Rectangle 45"/>
            <p:cNvSpPr/>
            <p:nvPr/>
          </p:nvSpPr>
          <p:spPr>
            <a:xfrm rot="10800000">
              <a:off x="7033670" y="4806203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63" name="Elbow Connector 62"/>
          <p:cNvCxnSpPr>
            <a:stCxn id="46" idx="2"/>
            <a:endCxn id="4" idx="1"/>
          </p:cNvCxnSpPr>
          <p:nvPr/>
        </p:nvCxnSpPr>
        <p:spPr>
          <a:xfrm flipV="1">
            <a:off x="1976888" y="611599"/>
            <a:ext cx="1749840" cy="43892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endCxn id="5" idx="1"/>
          </p:cNvCxnSpPr>
          <p:nvPr/>
        </p:nvCxnSpPr>
        <p:spPr>
          <a:xfrm flipV="1">
            <a:off x="5044894" y="605062"/>
            <a:ext cx="2041707" cy="653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95" idx="1"/>
            <a:endCxn id="157" idx="3"/>
          </p:cNvCxnSpPr>
          <p:nvPr/>
        </p:nvCxnSpPr>
        <p:spPr>
          <a:xfrm rot="10800000">
            <a:off x="5058749" y="1844432"/>
            <a:ext cx="2139549" cy="4522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4872736" y="2708742"/>
            <a:ext cx="1318166" cy="947738"/>
            <a:chOff x="566209" y="630766"/>
            <a:chExt cx="1318166" cy="1263650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2" name="Rectangle 81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872736" y="3888254"/>
            <a:ext cx="1318166" cy="947738"/>
            <a:chOff x="566209" y="630766"/>
            <a:chExt cx="1318166" cy="1263650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90" name="Elbow Connector 89"/>
          <p:cNvCxnSpPr>
            <a:stCxn id="107" idx="1"/>
            <a:endCxn id="81" idx="3"/>
          </p:cNvCxnSpPr>
          <p:nvPr/>
        </p:nvCxnSpPr>
        <p:spPr>
          <a:xfrm rot="10800000" flipV="1">
            <a:off x="6190903" y="3180955"/>
            <a:ext cx="1007395" cy="1655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45"/>
          <p:cNvSpPr/>
          <p:nvPr/>
        </p:nvSpPr>
        <p:spPr>
          <a:xfrm>
            <a:off x="2635251" y="3207778"/>
            <a:ext cx="1313905" cy="945356"/>
          </a:xfrm>
          <a:custGeom>
            <a:avLst/>
            <a:gdLst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1260475 h 1260475"/>
              <a:gd name="connsiteX3" fmla="*/ 0 w 1308100"/>
              <a:gd name="connsiteY3" fmla="*/ 1260475 h 1260475"/>
              <a:gd name="connsiteX4" fmla="*/ 0 w 1308100"/>
              <a:gd name="connsiteY4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8100 w 1308100"/>
              <a:gd name="connsiteY3" fmla="*/ 1260475 h 1260475"/>
              <a:gd name="connsiteX4" fmla="*/ 0 w 1308100"/>
              <a:gd name="connsiteY4" fmla="*/ 1260475 h 1260475"/>
              <a:gd name="connsiteX5" fmla="*/ 0 w 1308100"/>
              <a:gd name="connsiteY5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4925 w 1308100"/>
              <a:gd name="connsiteY3" fmla="*/ 965200 h 1260475"/>
              <a:gd name="connsiteX4" fmla="*/ 1308100 w 1308100"/>
              <a:gd name="connsiteY4" fmla="*/ 1260475 h 1260475"/>
              <a:gd name="connsiteX5" fmla="*/ 0 w 1308100"/>
              <a:gd name="connsiteY5" fmla="*/ 1260475 h 1260475"/>
              <a:gd name="connsiteX6" fmla="*/ 0 w 1308100"/>
              <a:gd name="connsiteY6" fmla="*/ 0 h 1260475"/>
              <a:gd name="connsiteX0" fmla="*/ 2631 w 1310731"/>
              <a:gd name="connsiteY0" fmla="*/ 0 h 1260475"/>
              <a:gd name="connsiteX1" fmla="*/ 1310731 w 1310731"/>
              <a:gd name="connsiteY1" fmla="*/ 0 h 1260475"/>
              <a:gd name="connsiteX2" fmla="*/ 1310731 w 1310731"/>
              <a:gd name="connsiteY2" fmla="*/ 333375 h 1260475"/>
              <a:gd name="connsiteX3" fmla="*/ 1307556 w 1310731"/>
              <a:gd name="connsiteY3" fmla="*/ 965200 h 1260475"/>
              <a:gd name="connsiteX4" fmla="*/ 1310731 w 1310731"/>
              <a:gd name="connsiteY4" fmla="*/ 1260475 h 1260475"/>
              <a:gd name="connsiteX5" fmla="*/ 2631 w 1310731"/>
              <a:gd name="connsiteY5" fmla="*/ 1260475 h 1260475"/>
              <a:gd name="connsiteX6" fmla="*/ 0 w 1310731"/>
              <a:gd name="connsiteY6" fmla="*/ 317189 h 1260475"/>
              <a:gd name="connsiteX7" fmla="*/ 2631 w 1310731"/>
              <a:gd name="connsiteY7" fmla="*/ 0 h 1260475"/>
              <a:gd name="connsiteX0" fmla="*/ 5805 w 1313905"/>
              <a:gd name="connsiteY0" fmla="*/ 0 h 1260475"/>
              <a:gd name="connsiteX1" fmla="*/ 1313905 w 1313905"/>
              <a:gd name="connsiteY1" fmla="*/ 0 h 1260475"/>
              <a:gd name="connsiteX2" fmla="*/ 1313905 w 1313905"/>
              <a:gd name="connsiteY2" fmla="*/ 333375 h 1260475"/>
              <a:gd name="connsiteX3" fmla="*/ 1310730 w 1313905"/>
              <a:gd name="connsiteY3" fmla="*/ 965200 h 1260475"/>
              <a:gd name="connsiteX4" fmla="*/ 1313905 w 1313905"/>
              <a:gd name="connsiteY4" fmla="*/ 1260475 h 1260475"/>
              <a:gd name="connsiteX5" fmla="*/ 5805 w 1313905"/>
              <a:gd name="connsiteY5" fmla="*/ 1260475 h 1260475"/>
              <a:gd name="connsiteX6" fmla="*/ 0 w 1313905"/>
              <a:gd name="connsiteY6" fmla="*/ 980764 h 1260475"/>
              <a:gd name="connsiteX7" fmla="*/ 3174 w 1313905"/>
              <a:gd name="connsiteY7" fmla="*/ 317189 h 1260475"/>
              <a:gd name="connsiteX8" fmla="*/ 5805 w 1313905"/>
              <a:gd name="connsiteY8" fmla="*/ 0 h 126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905" h="1260475">
                <a:moveTo>
                  <a:pt x="5805" y="0"/>
                </a:moveTo>
                <a:lnTo>
                  <a:pt x="1313905" y="0"/>
                </a:lnTo>
                <a:lnTo>
                  <a:pt x="1313905" y="333375"/>
                </a:lnTo>
                <a:cubicBezTo>
                  <a:pt x="1312847" y="543983"/>
                  <a:pt x="1311788" y="754592"/>
                  <a:pt x="1310730" y="965200"/>
                </a:cubicBezTo>
                <a:cubicBezTo>
                  <a:pt x="1311788" y="1063625"/>
                  <a:pt x="1312847" y="1162050"/>
                  <a:pt x="1313905" y="1260475"/>
                </a:cubicBezTo>
                <a:lnTo>
                  <a:pt x="5805" y="1260475"/>
                </a:lnTo>
                <a:lnTo>
                  <a:pt x="0" y="980764"/>
                </a:lnTo>
                <a:lnTo>
                  <a:pt x="3174" y="317189"/>
                </a:lnTo>
                <a:lnTo>
                  <a:pt x="580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Bold Condensed"/>
              <a:cs typeface="Helvetica Neue Bold Condensed"/>
            </a:endParaRPr>
          </a:p>
        </p:txBody>
      </p:sp>
      <p:cxnSp>
        <p:nvCxnSpPr>
          <p:cNvPr id="96" name="Elbow Connector 95"/>
          <p:cNvCxnSpPr>
            <a:stCxn id="81" idx="1"/>
            <a:endCxn id="93" idx="2"/>
          </p:cNvCxnSpPr>
          <p:nvPr/>
        </p:nvCxnSpPr>
        <p:spPr>
          <a:xfrm rot="10800000" flipV="1">
            <a:off x="3949157" y="3182611"/>
            <a:ext cx="923581" cy="27519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93" idx="3"/>
            <a:endCxn id="85" idx="1"/>
          </p:cNvCxnSpPr>
          <p:nvPr/>
        </p:nvCxnSpPr>
        <p:spPr>
          <a:xfrm>
            <a:off x="3945980" y="3931677"/>
            <a:ext cx="926756" cy="430446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85" idx="3"/>
            <a:endCxn id="116" idx="1"/>
          </p:cNvCxnSpPr>
          <p:nvPr/>
        </p:nvCxnSpPr>
        <p:spPr>
          <a:xfrm>
            <a:off x="6190902" y="4362123"/>
            <a:ext cx="992084" cy="243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15900" y="2466975"/>
            <a:ext cx="8763000" cy="95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66898" y="3173879"/>
            <a:ext cx="1450975" cy="1047750"/>
            <a:chOff x="778397" y="4818903"/>
            <a:chExt cx="1450975" cy="1397000"/>
          </a:xfrm>
        </p:grpSpPr>
        <p:grpSp>
          <p:nvGrpSpPr>
            <p:cNvPr id="41" name="Group 40"/>
            <p:cNvGrpSpPr/>
            <p:nvPr/>
          </p:nvGrpSpPr>
          <p:grpSpPr>
            <a:xfrm>
              <a:off x="778397" y="4818903"/>
              <a:ext cx="1450975" cy="1397000"/>
              <a:chOff x="6570634" y="1443567"/>
              <a:chExt cx="1450975" cy="1397000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70634" y="1443567"/>
                <a:ext cx="1450975" cy="1397000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6752667" y="1562100"/>
                <a:ext cx="1159934" cy="1151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1083402" y="5150472"/>
              <a:ext cx="889987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Helvetica Neue Bold Condensed"/>
                  <a:cs typeface="Helvetica Neue Bold Condensed"/>
                </a:rPr>
                <a:t>Remote</a:t>
              </a:r>
            </a:p>
            <a:p>
              <a:pPr algn="ctr"/>
              <a:r>
                <a:rPr lang="en-US" dirty="0" smtClean="0">
                  <a:latin typeface="Helvetica Neue Bold Condensed"/>
                  <a:cs typeface="Helvetica Neue Bold Condensed"/>
                </a:rPr>
                <a:t>Step</a:t>
              </a:r>
              <a:endParaRPr lang="en-US" dirty="0"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103" name="Rectangle 45"/>
          <p:cNvSpPr/>
          <p:nvPr/>
        </p:nvSpPr>
        <p:spPr>
          <a:xfrm rot="10800000">
            <a:off x="565868" y="3236258"/>
            <a:ext cx="1313905" cy="945356"/>
          </a:xfrm>
          <a:custGeom>
            <a:avLst/>
            <a:gdLst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1260475 h 1260475"/>
              <a:gd name="connsiteX3" fmla="*/ 0 w 1308100"/>
              <a:gd name="connsiteY3" fmla="*/ 1260475 h 1260475"/>
              <a:gd name="connsiteX4" fmla="*/ 0 w 1308100"/>
              <a:gd name="connsiteY4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8100 w 1308100"/>
              <a:gd name="connsiteY3" fmla="*/ 1260475 h 1260475"/>
              <a:gd name="connsiteX4" fmla="*/ 0 w 1308100"/>
              <a:gd name="connsiteY4" fmla="*/ 1260475 h 1260475"/>
              <a:gd name="connsiteX5" fmla="*/ 0 w 1308100"/>
              <a:gd name="connsiteY5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4925 w 1308100"/>
              <a:gd name="connsiteY3" fmla="*/ 965200 h 1260475"/>
              <a:gd name="connsiteX4" fmla="*/ 1308100 w 1308100"/>
              <a:gd name="connsiteY4" fmla="*/ 1260475 h 1260475"/>
              <a:gd name="connsiteX5" fmla="*/ 0 w 1308100"/>
              <a:gd name="connsiteY5" fmla="*/ 1260475 h 1260475"/>
              <a:gd name="connsiteX6" fmla="*/ 0 w 1308100"/>
              <a:gd name="connsiteY6" fmla="*/ 0 h 1260475"/>
              <a:gd name="connsiteX0" fmla="*/ 2631 w 1310731"/>
              <a:gd name="connsiteY0" fmla="*/ 0 h 1260475"/>
              <a:gd name="connsiteX1" fmla="*/ 1310731 w 1310731"/>
              <a:gd name="connsiteY1" fmla="*/ 0 h 1260475"/>
              <a:gd name="connsiteX2" fmla="*/ 1310731 w 1310731"/>
              <a:gd name="connsiteY2" fmla="*/ 333375 h 1260475"/>
              <a:gd name="connsiteX3" fmla="*/ 1307556 w 1310731"/>
              <a:gd name="connsiteY3" fmla="*/ 965200 h 1260475"/>
              <a:gd name="connsiteX4" fmla="*/ 1310731 w 1310731"/>
              <a:gd name="connsiteY4" fmla="*/ 1260475 h 1260475"/>
              <a:gd name="connsiteX5" fmla="*/ 2631 w 1310731"/>
              <a:gd name="connsiteY5" fmla="*/ 1260475 h 1260475"/>
              <a:gd name="connsiteX6" fmla="*/ 0 w 1310731"/>
              <a:gd name="connsiteY6" fmla="*/ 317189 h 1260475"/>
              <a:gd name="connsiteX7" fmla="*/ 2631 w 1310731"/>
              <a:gd name="connsiteY7" fmla="*/ 0 h 1260475"/>
              <a:gd name="connsiteX0" fmla="*/ 5805 w 1313905"/>
              <a:gd name="connsiteY0" fmla="*/ 0 h 1260475"/>
              <a:gd name="connsiteX1" fmla="*/ 1313905 w 1313905"/>
              <a:gd name="connsiteY1" fmla="*/ 0 h 1260475"/>
              <a:gd name="connsiteX2" fmla="*/ 1313905 w 1313905"/>
              <a:gd name="connsiteY2" fmla="*/ 333375 h 1260475"/>
              <a:gd name="connsiteX3" fmla="*/ 1310730 w 1313905"/>
              <a:gd name="connsiteY3" fmla="*/ 965200 h 1260475"/>
              <a:gd name="connsiteX4" fmla="*/ 1313905 w 1313905"/>
              <a:gd name="connsiteY4" fmla="*/ 1260475 h 1260475"/>
              <a:gd name="connsiteX5" fmla="*/ 5805 w 1313905"/>
              <a:gd name="connsiteY5" fmla="*/ 1260475 h 1260475"/>
              <a:gd name="connsiteX6" fmla="*/ 0 w 1313905"/>
              <a:gd name="connsiteY6" fmla="*/ 980764 h 1260475"/>
              <a:gd name="connsiteX7" fmla="*/ 3174 w 1313905"/>
              <a:gd name="connsiteY7" fmla="*/ 317189 h 1260475"/>
              <a:gd name="connsiteX8" fmla="*/ 5805 w 1313905"/>
              <a:gd name="connsiteY8" fmla="*/ 0 h 126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905" h="1260475">
                <a:moveTo>
                  <a:pt x="5805" y="0"/>
                </a:moveTo>
                <a:lnTo>
                  <a:pt x="1313905" y="0"/>
                </a:lnTo>
                <a:lnTo>
                  <a:pt x="1313905" y="333375"/>
                </a:lnTo>
                <a:cubicBezTo>
                  <a:pt x="1312847" y="543983"/>
                  <a:pt x="1311788" y="754592"/>
                  <a:pt x="1310730" y="965200"/>
                </a:cubicBezTo>
                <a:cubicBezTo>
                  <a:pt x="1311788" y="1063625"/>
                  <a:pt x="1312847" y="1162050"/>
                  <a:pt x="1313905" y="1260475"/>
                </a:cubicBezTo>
                <a:lnTo>
                  <a:pt x="5805" y="1260475"/>
                </a:lnTo>
                <a:lnTo>
                  <a:pt x="0" y="980764"/>
                </a:lnTo>
                <a:lnTo>
                  <a:pt x="3174" y="317189"/>
                </a:lnTo>
                <a:lnTo>
                  <a:pt x="580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Bold Condensed"/>
              <a:cs typeface="Helvetica Neue Bold Condensed"/>
            </a:endParaRPr>
          </a:p>
        </p:txBody>
      </p:sp>
      <p:cxnSp>
        <p:nvCxnSpPr>
          <p:cNvPr id="109" name="Elbow Connector 108"/>
          <p:cNvCxnSpPr>
            <a:stCxn id="93" idx="7"/>
            <a:endCxn id="103" idx="6"/>
          </p:cNvCxnSpPr>
          <p:nvPr/>
        </p:nvCxnSpPr>
        <p:spPr>
          <a:xfrm flipH="1">
            <a:off x="1879772" y="3445669"/>
            <a:ext cx="758652" cy="373"/>
          </a:xfrm>
          <a:prstGeom prst="bentConnector5">
            <a:avLst>
              <a:gd name="adj1" fmla="val 31807"/>
              <a:gd name="adj2" fmla="val 37425"/>
              <a:gd name="adj3" fmla="val 677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03" idx="7"/>
            <a:endCxn id="93" idx="6"/>
          </p:cNvCxnSpPr>
          <p:nvPr/>
        </p:nvCxnSpPr>
        <p:spPr>
          <a:xfrm rot="10800000" flipH="1">
            <a:off x="1876598" y="3943351"/>
            <a:ext cx="758652" cy="373"/>
          </a:xfrm>
          <a:prstGeom prst="bentConnector5">
            <a:avLst>
              <a:gd name="adj1" fmla="val 30970"/>
              <a:gd name="adj2" fmla="val 37425"/>
              <a:gd name="adj3" fmla="val 690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563807" y="21076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Master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38215" y="2447925"/>
            <a:ext cx="84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Worker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040007" y="81266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 Neue Bold Condensed"/>
                <a:cs typeface="Helvetica Neue Bold Condensed"/>
              </a:rPr>
              <a:t>request</a:t>
            </a:r>
            <a:endParaRPr lang="en-US" sz="1400" dirty="0">
              <a:latin typeface="Helvetica Neue Bold Condensed"/>
              <a:cs typeface="Helvetica Neue Bold Condensed"/>
            </a:endParaRPr>
          </a:p>
        </p:txBody>
      </p:sp>
      <p:grpSp>
        <p:nvGrpSpPr>
          <p:cNvPr id="156" name="Group 155"/>
          <p:cNvGrpSpPr/>
          <p:nvPr/>
        </p:nvGrpSpPr>
        <p:grpSpPr>
          <a:xfrm>
            <a:off x="3740582" y="1370563"/>
            <a:ext cx="1318166" cy="947738"/>
            <a:chOff x="566209" y="630766"/>
            <a:chExt cx="1318166" cy="1263650"/>
          </a:xfrm>
        </p:grpSpPr>
        <p:pic>
          <p:nvPicPr>
            <p:cNvPr id="157" name="Picture 15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158" name="Rectangle 157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161" name="Elbow Connector 160"/>
          <p:cNvCxnSpPr>
            <a:stCxn id="157" idx="1"/>
            <a:endCxn id="46" idx="3"/>
          </p:cNvCxnSpPr>
          <p:nvPr/>
        </p:nvCxnSpPr>
        <p:spPr>
          <a:xfrm rot="10800000">
            <a:off x="1972500" y="1524396"/>
            <a:ext cx="1768082" cy="320036"/>
          </a:xfrm>
          <a:prstGeom prst="bentConnector3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4149693" y="2023806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 Neue Bold Condensed"/>
                <a:cs typeface="Helvetica Neue Bold Condensed"/>
              </a:rPr>
              <a:t>reply</a:t>
            </a:r>
            <a:endParaRPr lang="en-US" sz="1400" dirty="0">
              <a:latin typeface="Helvetica Neue Bold Condensed"/>
              <a:cs typeface="Helvetica Neue Bold Condensed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5183007" y="4554708"/>
            <a:ext cx="716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 Neue Bold Condensed"/>
                <a:cs typeface="Helvetica Neue Bold Condensed"/>
              </a:rPr>
              <a:t>staging</a:t>
            </a:r>
            <a:endParaRPr lang="en-US" sz="1400" dirty="0">
              <a:latin typeface="Helvetica Neue Bold Condensed"/>
              <a:cs typeface="Helvetica Neue Bold Condensed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5183006" y="338249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Helvetica Neue Bold Condensed"/>
                <a:cs typeface="Helvetica Neue Bold Condensed"/>
              </a:rPr>
              <a:t>request</a:t>
            </a:r>
            <a:endParaRPr lang="en-US" sz="1400" dirty="0">
              <a:latin typeface="Helvetica Neue Bold Condensed"/>
              <a:cs typeface="Helvetica Neue Bold Condensed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2618569" y="3853798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Helvetica Neue Bold Condensed"/>
                <a:cs typeface="Helvetica Neue Bold Condensed"/>
              </a:rPr>
              <a:t>serviceActivator</a:t>
            </a:r>
            <a:endParaRPr lang="en-US" sz="1400" dirty="0">
              <a:latin typeface="Helvetica Neue Bold Condensed"/>
              <a:cs typeface="Helvetica Neue Bold Condense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034304" y="130002"/>
            <a:ext cx="1428596" cy="963194"/>
            <a:chOff x="7034304" y="807244"/>
            <a:chExt cx="1428596" cy="963194"/>
          </a:xfrm>
        </p:grpSpPr>
        <p:grpSp>
          <p:nvGrpSpPr>
            <p:cNvPr id="13" name="Group 12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54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7034304" y="1462661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Helvetica Neue Bold Condensed"/>
                  <a:cs typeface="Helvetica Neue Bold Condensed"/>
                </a:rPr>
                <a:t>outboundAdapter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7198297" y="1373894"/>
            <a:ext cx="1333475" cy="963194"/>
            <a:chOff x="7086601" y="807244"/>
            <a:chExt cx="1333475" cy="963194"/>
          </a:xfrm>
        </p:grpSpPr>
        <p:grpSp>
          <p:nvGrpSpPr>
            <p:cNvPr id="88" name="Group 87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95" name="Picture 94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97" name="Rectangle 96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89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094072" y="1462661"/>
              <a:ext cx="13260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Helvetica Neue Bold Condensed"/>
                  <a:cs typeface="Helvetica Neue Bold Condensed"/>
                </a:rPr>
                <a:t>in</a:t>
              </a:r>
              <a:r>
                <a:rPr lang="en-US" sz="1400" dirty="0" err="1" smtClean="0">
                  <a:latin typeface="Helvetica Neue Bold Condensed"/>
                  <a:cs typeface="Helvetica Neue Bold Condensed"/>
                </a:rPr>
                <a:t>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7146000" y="2705896"/>
            <a:ext cx="1374144" cy="963194"/>
            <a:chOff x="7034304" y="807244"/>
            <a:chExt cx="1374144" cy="963194"/>
          </a:xfrm>
        </p:grpSpPr>
        <p:grpSp>
          <p:nvGrpSpPr>
            <p:cNvPr id="101" name="Group 100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107" name="Picture 10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08" name="Rectangle 107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104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034304" y="1462661"/>
              <a:ext cx="13260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Helvetica Neue Bold Condensed"/>
                  <a:cs typeface="Helvetica Neue Bold Condensed"/>
                </a:rPr>
                <a:t>in</a:t>
              </a:r>
              <a:r>
                <a:rPr lang="en-US" sz="1400" dirty="0" err="1" smtClean="0">
                  <a:latin typeface="Helvetica Neue Bold Condensed"/>
                  <a:cs typeface="Helvetica Neue Bold Condensed"/>
                </a:rPr>
                <a:t>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grpSp>
        <p:nvGrpSpPr>
          <p:cNvPr id="110" name="Group 109"/>
          <p:cNvGrpSpPr/>
          <p:nvPr/>
        </p:nvGrpSpPr>
        <p:grpSpPr>
          <a:xfrm>
            <a:off x="7182986" y="3889501"/>
            <a:ext cx="1436067" cy="963194"/>
            <a:chOff x="7086601" y="807244"/>
            <a:chExt cx="1436067" cy="963194"/>
          </a:xfrm>
        </p:grpSpPr>
        <p:grpSp>
          <p:nvGrpSpPr>
            <p:cNvPr id="111" name="Group 110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116" name="Picture 1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17" name="Rectangle 116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112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094072" y="1462661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Helvetica Neue Bold Condensed"/>
                  <a:cs typeface="Helvetica Neue Bold Condensed"/>
                </a:rPr>
                <a:t>outboundAdapter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pic>
        <p:nvPicPr>
          <p:cNvPr id="118" name="Picture 117"/>
          <p:cNvPicPr>
            <a:picLocks noChangeAspect="1"/>
          </p:cNvPicPr>
          <p:nvPr/>
        </p:nvPicPr>
        <p:blipFill>
          <a:blip r:embed="rId11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46" y="4863048"/>
            <a:ext cx="982899" cy="2253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5316" y="3422556"/>
            <a:ext cx="999982" cy="64633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1903" y="3392198"/>
            <a:ext cx="89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Helvetica Neue Bold Condensed"/>
                <a:cs typeface="Helvetica Neue Bold Condensed"/>
              </a:rPr>
              <a:t>Chunk</a:t>
            </a:r>
            <a:br>
              <a:rPr lang="en-US" dirty="0" smtClean="0">
                <a:latin typeface="Helvetica Neue Bold Condensed"/>
                <a:cs typeface="Helvetica Neue Bold Condensed"/>
              </a:rPr>
            </a:br>
            <a:r>
              <a:rPr lang="en-US" dirty="0" smtClean="0">
                <a:latin typeface="Helvetica Neue Bold Condensed"/>
                <a:cs typeface="Helvetica Neue Bold Condensed"/>
              </a:rPr>
              <a:t>Handler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10701" y="1007105"/>
            <a:ext cx="961863" cy="64633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5811" y="903854"/>
            <a:ext cx="1744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Helvetica Neue Bold Condensed"/>
                <a:cs typeface="Helvetica Neue Bold Condensed"/>
              </a:rPr>
              <a:t>MessageChannel</a:t>
            </a:r>
            <a:endParaRPr lang="en-US" dirty="0" smtClean="0">
              <a:latin typeface="Helvetica Neue Bold Condensed"/>
              <a:cs typeface="Helvetica Neue Bold Condensed"/>
            </a:endParaRPr>
          </a:p>
          <a:p>
            <a:pPr algn="ctr"/>
            <a:r>
              <a:rPr lang="en-US" dirty="0" err="1" smtClean="0">
                <a:latin typeface="Helvetica Neue Bold Condensed"/>
                <a:cs typeface="Helvetica Neue Bold Condensed"/>
              </a:rPr>
              <a:t>ChunkWriter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90076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7" y="1954704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  <a:endParaRPr lang="en-US" sz="8000" dirty="0">
              <a:solidFill>
                <a:srgbClr val="5DA8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2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ffHeapLogoBi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1" b="13746"/>
          <a:stretch/>
        </p:blipFill>
        <p:spPr>
          <a:xfrm>
            <a:off x="1185083" y="836244"/>
            <a:ext cx="6773834" cy="3471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60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6585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1A2D0C"/>
                </a:solidFill>
                <a:latin typeface="Helvetica Neue Bold Condensed"/>
                <a:cs typeface="Helvetica Neue Bold Condensed"/>
              </a:rPr>
              <a:t>USING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22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394114" y="547467"/>
            <a:ext cx="9538114" cy="3902113"/>
            <a:chOff x="-394114" y="405129"/>
            <a:chExt cx="9538114" cy="390211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12800"/>
              <a:ext cx="9144000" cy="34944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-394114" y="405129"/>
              <a:ext cx="3919248" cy="1456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3356" y="681318"/>
            <a:ext cx="5773200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 smtClean="0">
                <a:latin typeface="Helvetica Neue Bold Condensed"/>
                <a:cs typeface="Helvetica Neue Bold Condensed"/>
              </a:rPr>
              <a:t>YOU CAN EVOLVE YOUR</a:t>
            </a:r>
          </a:p>
          <a:p>
            <a:pPr>
              <a:lnSpc>
                <a:spcPct val="80000"/>
              </a:lnSpc>
            </a:pPr>
            <a:r>
              <a:rPr lang="en-US" sz="48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BATCH APPLICATIONS</a:t>
            </a:r>
            <a:endParaRPr lang="en-US" sz="48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98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28914" y="295498"/>
            <a:ext cx="5686172" cy="1964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dirty="0" smtClean="0">
                <a:latin typeface="Helvetica Neue Bold Condensed"/>
                <a:cs typeface="Helvetica Neue Bold Condensed"/>
              </a:rPr>
              <a:t>TO DEVELOP</a:t>
            </a:r>
          </a:p>
          <a:p>
            <a:pPr algn="ctr"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HIGH PERFORMANCE</a:t>
            </a:r>
          </a:p>
          <a:p>
            <a:pPr algn="ctr">
              <a:lnSpc>
                <a:spcPct val="80000"/>
              </a:lnSpc>
            </a:pPr>
            <a:r>
              <a:rPr lang="en-US" sz="5000" dirty="0" smtClean="0">
                <a:latin typeface="Helvetica Neue Bold Condensed"/>
                <a:cs typeface="Helvetica Neue Bold Condensed"/>
              </a:rPr>
              <a:t>BATCH APPLICATIONS</a:t>
            </a:r>
            <a:endParaRPr lang="en-US" sz="5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2" name="Picture 1" descr="noun_158017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75"/>
          <a:stretch/>
        </p:blipFill>
        <p:spPr>
          <a:xfrm>
            <a:off x="1622344" y="941652"/>
            <a:ext cx="5899312" cy="48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9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xfrm>
            <a:off x="0" y="1744684"/>
            <a:ext cx="9144000" cy="745836"/>
          </a:xfrm>
          <a:prstGeom prst="rect">
            <a:avLst/>
          </a:prstGeom>
        </p:spPr>
        <p:txBody>
          <a:bodyPr>
            <a:normAutofit/>
          </a:bodyPr>
          <a:lstStyle>
            <a:lvl1pPr defTabSz="487680">
              <a:defRPr sz="12000"/>
            </a:lvl1pPr>
          </a:lstStyle>
          <a:p>
            <a:r>
              <a:rPr sz="4000" b="1" dirty="0">
                <a:latin typeface="Proxima Nova Regular"/>
                <a:cs typeface="Proxima Nova Regular"/>
              </a:rPr>
              <a:t>&gt; Stay Connected.</a:t>
            </a:r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xfrm>
            <a:off x="685800" y="2871449"/>
            <a:ext cx="7772400" cy="792162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buNone/>
              <a:defRPr sz="4000"/>
            </a:pPr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/spring-projects-spring-batch</a:t>
            </a:r>
            <a:endParaRPr dirty="0" smtClean="0"/>
          </a:p>
        </p:txBody>
      </p:sp>
      <p:sp>
        <p:nvSpPr>
          <p:cNvPr id="237" name="Shape 237"/>
          <p:cNvSpPr/>
          <p:nvPr/>
        </p:nvSpPr>
        <p:spPr>
          <a:xfrm>
            <a:off x="4319590" y="2643430"/>
            <a:ext cx="504825" cy="0"/>
          </a:xfrm>
          <a:prstGeom prst="line">
            <a:avLst/>
          </a:prstGeom>
          <a:ln w="63500">
            <a:solidFill>
              <a:srgbClr val="FFFFFF"/>
            </a:solidFill>
          </a:ln>
        </p:spPr>
        <p:txBody>
          <a:bodyPr lIns="45720" tIns="45720" rIns="45720" bIns="45720"/>
          <a:lstStyle/>
          <a:p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331" y="1033019"/>
            <a:ext cx="3081338" cy="390525"/>
          </a:xfrm>
          <a:prstGeom prst="rect">
            <a:avLst/>
          </a:prstGeom>
        </p:spPr>
      </p:pic>
      <p:grpSp>
        <p:nvGrpSpPr>
          <p:cNvPr id="11" name="Group 242"/>
          <p:cNvGrpSpPr/>
          <p:nvPr/>
        </p:nvGrpSpPr>
        <p:grpSpPr>
          <a:xfrm>
            <a:off x="3040573" y="4555328"/>
            <a:ext cx="3062859" cy="467061"/>
            <a:chOff x="0" y="-51713"/>
            <a:chExt cx="4289339" cy="841596"/>
          </a:xfrm>
        </p:grpSpPr>
        <p:sp>
          <p:nvSpPr>
            <p:cNvPr id="13" name="Shape 238"/>
            <p:cNvSpPr/>
            <p:nvPr/>
          </p:nvSpPr>
          <p:spPr>
            <a:xfrm>
              <a:off x="2193091" y="0"/>
              <a:ext cx="2096248" cy="78988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noAutofit/>
            </a:bodyPr>
            <a:lstStyle>
              <a:lvl1pPr>
                <a:defRPr sz="2800" b="1">
                  <a:solidFill>
                    <a:srgbClr val="FFFFFF"/>
                  </a:solidFill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1pPr>
            </a:lstStyle>
            <a:p>
              <a:r>
                <a:rPr sz="1500" dirty="0"/>
                <a:t>#springone</a:t>
              </a:r>
            </a:p>
          </p:txBody>
        </p:sp>
        <p:grpSp>
          <p:nvGrpSpPr>
            <p:cNvPr id="14" name="Group 241"/>
            <p:cNvGrpSpPr/>
            <p:nvPr/>
          </p:nvGrpSpPr>
          <p:grpSpPr>
            <a:xfrm>
              <a:off x="0" y="-51713"/>
              <a:ext cx="1517202" cy="789886"/>
              <a:chOff x="0" y="-65750"/>
              <a:chExt cx="1517201" cy="789884"/>
            </a:xfrm>
          </p:grpSpPr>
          <p:sp>
            <p:nvSpPr>
              <p:cNvPr id="15" name="Shape 239"/>
              <p:cNvSpPr/>
              <p:nvPr/>
            </p:nvSpPr>
            <p:spPr>
              <a:xfrm>
                <a:off x="446726" y="-65750"/>
                <a:ext cx="1070475" cy="78988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t">
                <a:noAutofit/>
              </a:bodyPr>
              <a:lstStyle>
                <a:lvl1pPr>
                  <a:defRPr sz="2800" b="1">
                    <a:solidFill>
                      <a:srgbClr val="FFFFFF"/>
                    </a:solidFill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1pPr>
              </a:lstStyle>
              <a:p>
                <a:r>
                  <a:rPr sz="1500" dirty="0"/>
                  <a:t>@s1p</a:t>
                </a:r>
              </a:p>
            </p:txBody>
          </p:sp>
          <p:pic>
            <p:nvPicPr>
              <p:cNvPr id="16" name="image38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152225"/>
                <a:ext cx="467920" cy="380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1751242081"/>
      </p:ext>
    </p:extLst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63237">
            <a:off x="357634" y="244410"/>
            <a:ext cx="3769944" cy="37699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7132" y="1732033"/>
            <a:ext cx="8438716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SLIDES AND CODE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WILL BE ON </a:t>
            </a:r>
            <a:r>
              <a:rPr lang="en-US" sz="36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GITHUB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SOON</a:t>
            </a:r>
          </a:p>
          <a:p>
            <a:pPr algn="r">
              <a:lnSpc>
                <a:spcPct val="80000"/>
              </a:lnSpc>
            </a:pP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https://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github.com</a:t>
            </a:r>
            <a:r>
              <a:rPr lang="en-US" sz="3600" dirty="0">
                <a:latin typeface="Helvetica Neue Bold Condensed"/>
                <a:cs typeface="Helvetica Neue Bold Condensed"/>
              </a:rPr>
              <a:t>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mminella</a:t>
            </a:r>
            <a:r>
              <a:rPr lang="en-US" sz="3600" dirty="0">
                <a:latin typeface="Helvetica Neue Bold Condensed"/>
                <a:cs typeface="Helvetica Neue Bold Condensed"/>
              </a:rPr>
              <a:t>/scaling-demos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8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8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  <a:endParaRPr lang="en-US" sz="4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0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6" y="564501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48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28328</TotalTime>
  <Words>361</Words>
  <Application>Microsoft Macintosh PowerPoint</Application>
  <PresentationFormat>On-screen Show (16:9)</PresentationFormat>
  <Paragraphs>206</Paragraphs>
  <Slides>54</Slides>
  <Notes>5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High Performance Batch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 Stay Connected.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763</cp:revision>
  <dcterms:created xsi:type="dcterms:W3CDTF">2014-08-22T16:39:37Z</dcterms:created>
  <dcterms:modified xsi:type="dcterms:W3CDTF">2018-09-25T17:32:57Z</dcterms:modified>
</cp:coreProperties>
</file>